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8" r:id="rId2"/>
    <p:sldId id="259" r:id="rId3"/>
    <p:sldId id="332" r:id="rId4"/>
    <p:sldId id="331" r:id="rId5"/>
    <p:sldId id="260" r:id="rId6"/>
    <p:sldId id="261" r:id="rId7"/>
    <p:sldId id="263" r:id="rId8"/>
    <p:sldId id="317" r:id="rId9"/>
    <p:sldId id="316" r:id="rId10"/>
    <p:sldId id="266" r:id="rId11"/>
    <p:sldId id="267" r:id="rId12"/>
    <p:sldId id="268" r:id="rId13"/>
    <p:sldId id="269" r:id="rId14"/>
    <p:sldId id="270" r:id="rId15"/>
    <p:sldId id="319" r:id="rId16"/>
    <p:sldId id="272" r:id="rId17"/>
    <p:sldId id="273" r:id="rId18"/>
    <p:sldId id="320" r:id="rId19"/>
    <p:sldId id="276" r:id="rId20"/>
    <p:sldId id="277" r:id="rId21"/>
    <p:sldId id="278" r:id="rId22"/>
    <p:sldId id="279" r:id="rId23"/>
    <p:sldId id="321" r:id="rId24"/>
    <p:sldId id="281" r:id="rId25"/>
    <p:sldId id="282" r:id="rId26"/>
    <p:sldId id="322" r:id="rId27"/>
    <p:sldId id="284" r:id="rId28"/>
    <p:sldId id="285" r:id="rId29"/>
    <p:sldId id="286" r:id="rId30"/>
    <p:sldId id="323" r:id="rId31"/>
    <p:sldId id="288" r:id="rId32"/>
    <p:sldId id="289" r:id="rId33"/>
    <p:sldId id="290" r:id="rId34"/>
    <p:sldId id="291" r:id="rId35"/>
    <p:sldId id="324" r:id="rId36"/>
    <p:sldId id="293" r:id="rId37"/>
    <p:sldId id="295" r:id="rId38"/>
    <p:sldId id="325" r:id="rId39"/>
    <p:sldId id="298" r:id="rId40"/>
    <p:sldId id="326" r:id="rId41"/>
    <p:sldId id="302" r:id="rId42"/>
    <p:sldId id="303" r:id="rId43"/>
    <p:sldId id="327" r:id="rId44"/>
    <p:sldId id="305" r:id="rId45"/>
    <p:sldId id="306" r:id="rId46"/>
    <p:sldId id="328" r:id="rId47"/>
    <p:sldId id="308" r:id="rId48"/>
    <p:sldId id="329" r:id="rId49"/>
    <p:sldId id="311" r:id="rId50"/>
    <p:sldId id="312" r:id="rId51"/>
    <p:sldId id="313" r:id="rId52"/>
    <p:sldId id="314" r:id="rId53"/>
    <p:sldId id="315" r:id="rId54"/>
    <p:sldId id="31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8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3BCB44-1F4A-448C-BD35-37F1D1D36BD6}" type="datetimeFigureOut">
              <a:rPr lang="en-US" smtClean="0"/>
              <a:pPr/>
              <a:t>8/18/2013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FA495-32A6-4939-9EE5-3AF769FA5B20}" type="slidenum">
              <a:rPr lang="en-US" smtClean="0"/>
              <a:pPr/>
              <a:t>‹#›</a:t>
            </a:fld>
            <a:endParaRPr lang="en-US"/>
          </a:p>
        </p:txBody>
      </p:sp>
    </p:spTree>
    <p:extLst>
      <p:ext uri="{BB962C8B-B14F-4D97-AF65-F5344CB8AC3E}">
        <p14:creationId xmlns:p14="http://schemas.microsoft.com/office/powerpoint/2010/main" val="288226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FA495-32A6-4939-9EE5-3AF769FA5B2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652D77-7F4B-4AE5-8735-3954AFD0D4A6}"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52D77-7F4B-4AE5-8735-3954AFD0D4A6}"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52D77-7F4B-4AE5-8735-3954AFD0D4A6}"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52D77-7F4B-4AE5-8735-3954AFD0D4A6}"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652D77-7F4B-4AE5-8735-3954AFD0D4A6}" type="datetimeFigureOut">
              <a:rPr lang="en-US" smtClean="0"/>
              <a:pPr/>
              <a:t>8/18/2013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652D77-7F4B-4AE5-8735-3954AFD0D4A6}" type="datetimeFigureOut">
              <a:rPr lang="en-US" smtClean="0"/>
              <a:pPr/>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652D77-7F4B-4AE5-8735-3954AFD0D4A6}" type="datetimeFigureOut">
              <a:rPr lang="en-US" smtClean="0"/>
              <a:pPr/>
              <a:t>8/18/2013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652D77-7F4B-4AE5-8735-3954AFD0D4A6}" type="datetimeFigureOut">
              <a:rPr lang="en-US" smtClean="0"/>
              <a:pPr/>
              <a:t>8/18/2013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52D77-7F4B-4AE5-8735-3954AFD0D4A6}" type="datetimeFigureOut">
              <a:rPr lang="en-US" smtClean="0"/>
              <a:pPr/>
              <a:t>8/18/2013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52D77-7F4B-4AE5-8735-3954AFD0D4A6}" type="datetimeFigureOut">
              <a:rPr lang="en-US" smtClean="0"/>
              <a:pPr/>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52D77-7F4B-4AE5-8735-3954AFD0D4A6}" type="datetimeFigureOut">
              <a:rPr lang="en-US" smtClean="0"/>
              <a:pPr/>
              <a:t>8/18/2013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82BD9-5B58-45B4-A613-5EA291E65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52D77-7F4B-4AE5-8735-3954AFD0D4A6}" type="datetimeFigureOut">
              <a:rPr lang="en-US" smtClean="0"/>
              <a:pPr/>
              <a:t>8/18/2013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82BD9-5B58-45B4-A613-5EA291E65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nsideoutsiderswmac.blogspot.com/2012/06/julia-gorsts-real-review.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ponycurtis.blogspot.com/2010/12/greasers-socs.html"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thefilmpilgrim.com/reviews/the-outsiders-special-edition-dvd-review/684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mcdb.org/vehicle_3065-Ford-Mustang-1965.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27485760.www.fanpop.com/clubs/the-outsiders/images/8218785/title/outsiders-screenca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coolinthe80s.com/movies/the-outside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jonpl007-theoutsiders.blogspot.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mcdb.org/vehicle_67402-MG-A-1957.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okinawaassault.wordpress.com/2011/02/1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tumblr.com/tagged/randy%20anders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tumblr.com/tagged/darrel%20curtis?before=6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tumblr.com/tagged/bob%20sheld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ponyboyoutsider.weebly.com/setting.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tumblr.com/tagged/pony%20boy%20curti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heartto.tumblr.com/post/55772344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imcdb.org/vehicle_1143-Ford-Thunderbird-1966.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ponycurtis.blogspot.com/2010/12/greasers-socs.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the-outsiders-rebel.blogspot.com/2013/05/chapter-6-7-hero.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ggscawards.webs.com/apps/photos/photo?photoid=6484372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fanpop.com/clubs/the-outsiders/quiz/show/213562/how-did-ponyboy-burne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tumblr.com/tagged/darrel%20curti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chud.com/129983/inside-the-actors-chewdio-the-outsiders-198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fanpop.com/clubs/the-outsiders-live-on/images/30662483/title/randy-ponyboy-phot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deviantart.com/morelikethis/artists/25279766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hefilmpilgrim.com/reviews/the-outsiders-special-edition-dvd-review/684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theoutsiders.wikia.com/wiki/Rumble?file=RUMBLE-the-outsiders-4744985-450-303.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www.tumblr.com/tagged/stay%20gold%20ponybo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fanpop.com/clubs/the-outsiders-dally-and-johnny/videos/30316021/title/dally-renegad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tumblr.com/tagged/the%20curtis%20brothers?language=pt_B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27198079.www.fanpop.com/clubs/the-outsiders/images/17894860/title/johnny-photo"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empireonline.com/features/patrick-swayze-best-mo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theoutsiders.wikia.com/wiki/Johnny_Cade?file=Johnny.jpg"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http://images.wikia.com/theoutsidersisawesome/images/a/a7/Two-bit-bw.jpg" TargetMode="External"/><Relationship Id="rId2" Type="http://schemas.openxmlformats.org/officeDocument/2006/relationships/hyperlink" Target="http://theoutsiders.wikia.com/wiki/Ponyboy_Curtis?file=Ponyboy-Curtis-the-outsiders-1136359_350_439.jpg" TargetMode="External"/><Relationship Id="rId1" Type="http://schemas.openxmlformats.org/officeDocument/2006/relationships/slideLayout" Target="../slideLayouts/slideLayout2.xml"/><Relationship Id="rId6" Type="http://schemas.openxmlformats.org/officeDocument/2006/relationships/hyperlink" Target="http://sehintonoutsiders.blogspot.com/" TargetMode="External"/><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hyperlink" Target="http://images.wikia.com/theoutsiders/images/d/d2/Dally_the_outsiders.jpg" TargetMode="External"/><Relationship Id="rId4" Type="http://schemas.openxmlformats.org/officeDocument/2006/relationships/hyperlink" Target="http://images3.wikia.nocookie.net/__cb20100127233425/theoutsiders/images/c/ca/Sodapop.jpg" TargetMode="External"/><Relationship Id="rId9"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w.fanpop.com/clubs/the-outsiders/images/5590300/title/ponyboy-two-bit-photo"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chud.com/129983/inside-the-actors-chewdio-the-outsiders-1983/"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nsideoutsiderswmac.blogspot.com/2012/06/julia-gorsts-real-review.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rottentomatoes.com/quiz/the-outsiders-890158/"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theoutsiders.wikia.com/wiki/Sherri_Valance?file=Cherry.jpg" TargetMode="External"/><Relationship Id="rId1" Type="http://schemas.openxmlformats.org/officeDocument/2006/relationships/slideLayout" Target="../slideLayouts/slideLayout2.xml"/><Relationship Id="rId6" Type="http://schemas.openxmlformats.org/officeDocument/2006/relationships/hyperlink" Target="http://theoutsiders.wikia.com/wiki/Randy_Adderson?file=Randy.jpeg" TargetMode="External"/><Relationship Id="rId5" Type="http://schemas.openxmlformats.org/officeDocument/2006/relationships/image" Target="../media/image10.jpeg"/><Relationship Id="rId4" Type="http://schemas.openxmlformats.org/officeDocument/2006/relationships/hyperlink" Target="http://theoutsiders.wikia.com/wiki/Marcia?file=Marcia.jpg" TargetMode="Externa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762000" y="1143000"/>
            <a:ext cx="7772400" cy="1470025"/>
          </a:xfrm>
        </p:spPr>
        <p:txBody>
          <a:bodyPr>
            <a:normAutofit fontScale="90000"/>
          </a:bodyPr>
          <a:lstStyle/>
          <a:p>
            <a:pPr eaLnBrk="1" hangingPunct="1"/>
            <a:r>
              <a:rPr lang="en-US" sz="6000" dirty="0" smtClean="0"/>
              <a:t>The Outsiders</a:t>
            </a:r>
            <a:br>
              <a:rPr lang="en-US" sz="6000" dirty="0" smtClean="0"/>
            </a:br>
            <a:r>
              <a:rPr lang="en-US" sz="6000" dirty="0" smtClean="0"/>
              <a:t>Adapted Book</a:t>
            </a:r>
          </a:p>
        </p:txBody>
      </p:sp>
      <p:sp>
        <p:nvSpPr>
          <p:cNvPr id="3" name="Subtitle 2"/>
          <p:cNvSpPr>
            <a:spLocks noGrp="1"/>
          </p:cNvSpPr>
          <p:nvPr>
            <p:ph type="subTitle" idx="1"/>
          </p:nvPr>
        </p:nvSpPr>
        <p:spPr>
          <a:xfrm>
            <a:off x="876300" y="3352800"/>
            <a:ext cx="7543800" cy="2590800"/>
          </a:xfrm>
        </p:spPr>
        <p:txBody>
          <a:bodyPr rtlCol="0">
            <a:normAutofit/>
          </a:bodyPr>
          <a:lstStyle/>
          <a:p>
            <a:pPr eaLnBrk="1" fontAlgn="auto" hangingPunct="1">
              <a:spcAft>
                <a:spcPts val="0"/>
              </a:spcAft>
              <a:buFont typeface="Arial" pitchFamily="34" charset="0"/>
              <a:buNone/>
              <a:defRPr/>
            </a:pPr>
            <a:r>
              <a:rPr lang="en-US" sz="4000" dirty="0" smtClean="0"/>
              <a:t>By: S. E. Hinton</a:t>
            </a:r>
          </a:p>
          <a:p>
            <a:pPr eaLnBrk="1" fontAlgn="auto" hangingPunct="1">
              <a:spcAft>
                <a:spcPts val="0"/>
              </a:spcAft>
              <a:buFont typeface="Arial" pitchFamily="34" charset="0"/>
              <a:buNone/>
              <a:defRPr/>
            </a:pPr>
            <a:endParaRPr lang="en-US" dirty="0" smtClean="0"/>
          </a:p>
          <a:p>
            <a:pPr eaLnBrk="1" fontAlgn="auto" hangingPunct="1">
              <a:spcAft>
                <a:spcPts val="0"/>
              </a:spcAft>
              <a:defRPr/>
            </a:pPr>
            <a:r>
              <a:rPr lang="en-US" sz="2000" dirty="0" smtClean="0"/>
              <a:t>Adapted by:  Beth </a:t>
            </a:r>
            <a:r>
              <a:rPr lang="en-US" sz="2000" dirty="0" err="1" smtClean="0"/>
              <a:t>Frisby</a:t>
            </a:r>
            <a:r>
              <a:rPr lang="en-US" sz="2000" dirty="0" smtClean="0"/>
              <a:t> &amp; Christina Quattro</a:t>
            </a:r>
          </a:p>
          <a:p>
            <a:pPr eaLnBrk="1" fontAlgn="auto" hangingPunct="1">
              <a:spcAft>
                <a:spcPts val="0"/>
              </a:spcAft>
              <a:defRPr/>
            </a:pPr>
            <a:r>
              <a:rPr lang="en-US" sz="2000" dirty="0" smtClean="0"/>
              <a:t>Haralson County School System</a:t>
            </a:r>
          </a:p>
          <a:p>
            <a:pPr eaLnBrk="1" fontAlgn="auto" hangingPunct="1">
              <a:spcAft>
                <a:spcPts val="0"/>
              </a:spcAft>
              <a:defRPr/>
            </a:pPr>
            <a:r>
              <a:rPr lang="en-US" sz="2000" dirty="0" smtClean="0"/>
              <a:t>Fall 2013</a:t>
            </a:r>
          </a:p>
          <a:p>
            <a:pPr eaLnBrk="1" fontAlgn="auto" hangingPunct="1">
              <a:spcAft>
                <a:spcPts val="0"/>
              </a:spcAft>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96000"/>
          </a:xfrm>
        </p:spPr>
        <p:txBody>
          <a:bodyPr>
            <a:normAutofit fontScale="92500" lnSpcReduction="10000"/>
          </a:bodyPr>
          <a:lstStyle/>
          <a:p>
            <a:pPr marL="0">
              <a:buNone/>
            </a:pPr>
            <a:endParaRPr lang="en-US" sz="2800" dirty="0" smtClean="0"/>
          </a:p>
          <a:p>
            <a:pPr marL="0">
              <a:buNone/>
            </a:pPr>
            <a:endParaRPr lang="en-US" sz="2800" dirty="0" smtClean="0"/>
          </a:p>
          <a:p>
            <a:pPr marL="0">
              <a:buNone/>
            </a:pPr>
            <a:endParaRPr lang="en-US" sz="2800" dirty="0" smtClean="0"/>
          </a:p>
          <a:p>
            <a:pPr marL="0">
              <a:buNone/>
            </a:pPr>
            <a:endParaRPr lang="en-US" sz="2800" dirty="0" smtClean="0"/>
          </a:p>
          <a:p>
            <a:pPr marL="0">
              <a:buNone/>
            </a:pPr>
            <a:endParaRPr lang="en-US" sz="2800" dirty="0" smtClean="0"/>
          </a:p>
          <a:p>
            <a:pPr marL="0">
              <a:buNone/>
            </a:pPr>
            <a:endParaRPr lang="en-US" sz="2800" dirty="0" smtClean="0"/>
          </a:p>
          <a:p>
            <a:pPr marL="0">
              <a:buNone/>
            </a:pPr>
            <a:endParaRPr lang="en-US" sz="2800" dirty="0" smtClean="0"/>
          </a:p>
          <a:p>
            <a:pPr marL="0">
              <a:buNone/>
            </a:pPr>
            <a:r>
              <a:rPr lang="en-US" dirty="0" smtClean="0"/>
              <a:t>Ponyboy walks home after seeing a Paul Newman movie. He likes to see movies alone, but wishes he had a friend to walk home with. Walking alone is not safe for Greasers, the East </a:t>
            </a:r>
            <a:r>
              <a:rPr lang="en-US" dirty="0"/>
              <a:t>S</a:t>
            </a:r>
            <a:r>
              <a:rPr lang="en-US" dirty="0" smtClean="0"/>
              <a:t>ide gang he belongs to. </a:t>
            </a:r>
            <a:r>
              <a:rPr lang="en-US" dirty="0"/>
              <a:t>T</a:t>
            </a:r>
            <a:r>
              <a:rPr lang="en-US" dirty="0" smtClean="0"/>
              <a:t>he Socs, the rich West Side crowd, like to cause trouble when they see Greasers alone.</a:t>
            </a:r>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a:p>
        </p:txBody>
      </p:sp>
      <p:pic>
        <p:nvPicPr>
          <p:cNvPr id="4" name="Picture 3" descr="1.jpg">
            <a:hlinkClick r:id="rId2"/>
          </p:cNvPr>
          <p:cNvPicPr>
            <a:picLocks noChangeAspect="1"/>
          </p:cNvPicPr>
          <p:nvPr/>
        </p:nvPicPr>
        <p:blipFill>
          <a:blip r:embed="rId3" cstate="print"/>
          <a:stretch>
            <a:fillRect/>
          </a:stretch>
        </p:blipFill>
        <p:spPr>
          <a:xfrm>
            <a:off x="677079" y="348615"/>
            <a:ext cx="7789843" cy="3232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a:buNone/>
            </a:pPr>
            <a:r>
              <a:rPr lang="en-US" dirty="0"/>
              <a:t>Ponyboy </a:t>
            </a:r>
            <a:r>
              <a:rPr lang="en-US" dirty="0" smtClean="0"/>
              <a:t>thinks about the differences between the Greasers and the Socs. The Greasers are poorer. They have long hair and </a:t>
            </a:r>
            <a:r>
              <a:rPr lang="en-US" dirty="0"/>
              <a:t>put grease in it. They dress tough, steal, and get into gang fights. They carry </a:t>
            </a:r>
            <a:r>
              <a:rPr lang="en-US" dirty="0" smtClean="0"/>
              <a:t>knives for protection. </a:t>
            </a:r>
            <a:endParaRPr lang="en-US" dirty="0"/>
          </a:p>
          <a:p>
            <a:pPr>
              <a:buNone/>
            </a:pPr>
            <a:endParaRPr lang="en-US" dirty="0"/>
          </a:p>
        </p:txBody>
      </p:sp>
      <p:pic>
        <p:nvPicPr>
          <p:cNvPr id="4" name="Picture 3" descr="greasers.jpg">
            <a:hlinkClick r:id="rId2"/>
          </p:cNvPr>
          <p:cNvPicPr>
            <a:picLocks noChangeAspect="1"/>
          </p:cNvPicPr>
          <p:nvPr/>
        </p:nvPicPr>
        <p:blipFill>
          <a:blip r:embed="rId3" cstate="print"/>
          <a:stretch>
            <a:fillRect/>
          </a:stretch>
        </p:blipFill>
        <p:spPr>
          <a:xfrm>
            <a:off x="388802" y="3276601"/>
            <a:ext cx="4149725" cy="2893982"/>
          </a:xfrm>
          <a:prstGeom prst="rect">
            <a:avLst/>
          </a:prstGeom>
        </p:spPr>
      </p:pic>
      <p:pic>
        <p:nvPicPr>
          <p:cNvPr id="5" name="Picture 4" descr="socs.jpg">
            <a:hlinkClick r:id="rId4"/>
          </p:cNvPr>
          <p:cNvPicPr>
            <a:picLocks noChangeAspect="1"/>
          </p:cNvPicPr>
          <p:nvPr/>
        </p:nvPicPr>
        <p:blipFill>
          <a:blip r:embed="rId5" cstate="print"/>
          <a:stretch>
            <a:fillRect/>
          </a:stretch>
        </p:blipFill>
        <p:spPr>
          <a:xfrm>
            <a:off x="4427402" y="3276600"/>
            <a:ext cx="4335598" cy="28759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1"/>
            <a:ext cx="8534400" cy="5715000"/>
          </a:xfrm>
        </p:spPr>
        <p:txBody>
          <a:bodyPr>
            <a:noAutofit/>
          </a:bodyPr>
          <a:lstStyle/>
          <a:p>
            <a:pPr marL="0">
              <a:spcBef>
                <a:spcPts val="0"/>
              </a:spcBef>
              <a:buNone/>
            </a:pPr>
            <a:r>
              <a:rPr lang="en-US" dirty="0" smtClean="0"/>
              <a:t>Ponyboy does not misbehave </a:t>
            </a:r>
          </a:p>
          <a:p>
            <a:pPr marL="0">
              <a:spcBef>
                <a:spcPts val="0"/>
              </a:spcBef>
              <a:buNone/>
            </a:pPr>
            <a:r>
              <a:rPr lang="en-US" dirty="0" smtClean="0"/>
              <a:t>because </a:t>
            </a:r>
            <a:r>
              <a:rPr lang="en-US" dirty="0"/>
              <a:t>his big brother Darry </a:t>
            </a:r>
            <a:endParaRPr lang="en-US" dirty="0" smtClean="0"/>
          </a:p>
          <a:p>
            <a:pPr marL="0">
              <a:spcBef>
                <a:spcPts val="0"/>
              </a:spcBef>
              <a:buNone/>
            </a:pPr>
            <a:r>
              <a:rPr lang="en-US" dirty="0" smtClean="0"/>
              <a:t>would be angry if </a:t>
            </a:r>
            <a:r>
              <a:rPr lang="en-US" dirty="0"/>
              <a:t>he got </a:t>
            </a:r>
            <a:r>
              <a:rPr lang="en-US" dirty="0" smtClean="0"/>
              <a:t>in </a:t>
            </a:r>
          </a:p>
          <a:p>
            <a:pPr marL="0">
              <a:spcBef>
                <a:spcPts val="0"/>
              </a:spcBef>
              <a:buNone/>
            </a:pPr>
            <a:r>
              <a:rPr lang="en-US" dirty="0" smtClean="0"/>
              <a:t>trouble</a:t>
            </a:r>
            <a:r>
              <a:rPr lang="en-US" dirty="0"/>
              <a:t>. </a:t>
            </a:r>
            <a:endParaRPr lang="en-US" dirty="0" smtClean="0"/>
          </a:p>
          <a:p>
            <a:pPr marL="0">
              <a:spcBef>
                <a:spcPts val="0"/>
              </a:spcBef>
              <a:buNone/>
            </a:pPr>
            <a:endParaRPr lang="en-US" dirty="0" smtClean="0"/>
          </a:p>
          <a:p>
            <a:pPr marL="0">
              <a:spcBef>
                <a:spcPts val="0"/>
              </a:spcBef>
              <a:buNone/>
            </a:pPr>
            <a:endParaRPr lang="en-US" dirty="0" smtClean="0"/>
          </a:p>
          <a:p>
            <a:pPr marL="0">
              <a:spcBef>
                <a:spcPts val="0"/>
              </a:spcBef>
              <a:buNone/>
            </a:pPr>
            <a:endParaRPr lang="en-US" dirty="0" smtClean="0"/>
          </a:p>
          <a:p>
            <a:pPr marL="0">
              <a:spcBef>
                <a:spcPts val="0"/>
              </a:spcBef>
              <a:buNone/>
            </a:pPr>
            <a:r>
              <a:rPr lang="en-US" dirty="0" smtClean="0"/>
              <a:t>Ponyboy’s </a:t>
            </a:r>
            <a:r>
              <a:rPr lang="en-US" dirty="0"/>
              <a:t>parents died </a:t>
            </a:r>
            <a:r>
              <a:rPr lang="en-US" dirty="0" smtClean="0"/>
              <a:t>in</a:t>
            </a:r>
          </a:p>
          <a:p>
            <a:pPr marL="0">
              <a:spcBef>
                <a:spcPts val="0"/>
              </a:spcBef>
              <a:buNone/>
            </a:pPr>
            <a:r>
              <a:rPr lang="en-US" dirty="0" smtClean="0"/>
              <a:t>a </a:t>
            </a:r>
            <a:r>
              <a:rPr lang="en-US" dirty="0"/>
              <a:t>car crash, so the </a:t>
            </a:r>
            <a:r>
              <a:rPr lang="en-US" dirty="0" smtClean="0"/>
              <a:t>three </a:t>
            </a:r>
          </a:p>
          <a:p>
            <a:pPr marL="0">
              <a:spcBef>
                <a:spcPts val="0"/>
              </a:spcBef>
              <a:buNone/>
            </a:pPr>
            <a:r>
              <a:rPr lang="en-US" dirty="0" smtClean="0"/>
              <a:t>brothers </a:t>
            </a:r>
            <a:r>
              <a:rPr lang="en-US" dirty="0"/>
              <a:t>live </a:t>
            </a:r>
            <a:r>
              <a:rPr lang="en-US" dirty="0" smtClean="0"/>
              <a:t>by </a:t>
            </a:r>
            <a:r>
              <a:rPr lang="en-US" dirty="0"/>
              <a:t>themselves. </a:t>
            </a:r>
            <a:r>
              <a:rPr lang="en-US" dirty="0" smtClean="0"/>
              <a:t>Darry </a:t>
            </a:r>
            <a:r>
              <a:rPr lang="en-US" dirty="0"/>
              <a:t>acts </a:t>
            </a:r>
            <a:r>
              <a:rPr lang="en-US" dirty="0" smtClean="0"/>
              <a:t>like the father of the family. Ponyboy’s other brother is named Sodapop.</a:t>
            </a:r>
            <a:endParaRPr lang="en-US" dirty="0"/>
          </a:p>
        </p:txBody>
      </p:sp>
      <p:pic>
        <p:nvPicPr>
          <p:cNvPr id="4" name="Picture 3" descr="tumblr_m7mvubKY4n1rbcilpo1_400.jpg"/>
          <p:cNvPicPr>
            <a:picLocks noChangeAspect="1"/>
          </p:cNvPicPr>
          <p:nvPr/>
        </p:nvPicPr>
        <p:blipFill>
          <a:blip r:embed="rId2" cstate="print"/>
          <a:stretch>
            <a:fillRect/>
          </a:stretch>
        </p:blipFill>
        <p:spPr>
          <a:xfrm>
            <a:off x="5562600" y="257412"/>
            <a:ext cx="3295650" cy="43907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97563"/>
          </a:xfrm>
        </p:spPr>
        <p:txBody>
          <a:bodyPr>
            <a:normAutofit/>
          </a:bodyPr>
          <a:lstStyle/>
          <a:p>
            <a:pPr marL="0">
              <a:buNone/>
            </a:pPr>
            <a:r>
              <a:rPr lang="en-US" dirty="0" smtClean="0"/>
              <a:t>As Ponyboy walks home, </a:t>
            </a:r>
            <a:r>
              <a:rPr lang="en-US" dirty="0"/>
              <a:t>he </a:t>
            </a:r>
            <a:r>
              <a:rPr lang="en-US" dirty="0" smtClean="0"/>
              <a:t>sees a </a:t>
            </a:r>
            <a:r>
              <a:rPr lang="en-US" dirty="0"/>
              <a:t>red </a:t>
            </a:r>
            <a:r>
              <a:rPr lang="en-US" dirty="0" smtClean="0"/>
              <a:t>car following him</a:t>
            </a:r>
            <a:r>
              <a:rPr lang="en-US" dirty="0"/>
              <a:t>. He </a:t>
            </a:r>
            <a:r>
              <a:rPr lang="en-US" dirty="0" smtClean="0"/>
              <a:t>starts to walk faster. </a:t>
            </a:r>
            <a:r>
              <a:rPr lang="en-US" dirty="0"/>
              <a:t>The </a:t>
            </a:r>
            <a:r>
              <a:rPr lang="en-US" dirty="0" smtClean="0"/>
              <a:t>car stops </a:t>
            </a:r>
            <a:r>
              <a:rPr lang="en-US" dirty="0"/>
              <a:t>and </a:t>
            </a:r>
            <a:r>
              <a:rPr lang="en-US" dirty="0" smtClean="0"/>
              <a:t>five Socs get out. They beat </a:t>
            </a:r>
            <a:r>
              <a:rPr lang="en-US" dirty="0"/>
              <a:t>up </a:t>
            </a:r>
            <a:r>
              <a:rPr lang="en-US" dirty="0" smtClean="0"/>
              <a:t>Ponyboy. A group of Greasers show up and chase the Socs away. </a:t>
            </a:r>
          </a:p>
          <a:p>
            <a:pPr marL="0">
              <a:buNone/>
            </a:pPr>
            <a:endParaRPr lang="en-US" dirty="0" smtClean="0"/>
          </a:p>
          <a:p>
            <a:pPr marL="0">
              <a:buNone/>
            </a:pPr>
            <a:endParaRPr lang="en-US" dirty="0" smtClean="0"/>
          </a:p>
        </p:txBody>
      </p:sp>
      <p:pic>
        <p:nvPicPr>
          <p:cNvPr id="8" name="Picture 7" descr="i003065.jpg">
            <a:hlinkClick r:id="rId3"/>
          </p:cNvPr>
          <p:cNvPicPr>
            <a:picLocks noChangeAspect="1"/>
          </p:cNvPicPr>
          <p:nvPr/>
        </p:nvPicPr>
        <p:blipFill>
          <a:blip r:embed="rId4" cstate="print"/>
          <a:stretch>
            <a:fillRect/>
          </a:stretch>
        </p:blipFill>
        <p:spPr>
          <a:xfrm>
            <a:off x="350520" y="3035300"/>
            <a:ext cx="8442960" cy="3517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Autofit/>
          </a:bodyPr>
          <a:lstStyle/>
          <a:p>
            <a:pPr marL="0">
              <a:buNone/>
            </a:pPr>
            <a:r>
              <a:rPr lang="en-US" dirty="0" smtClean="0"/>
              <a:t>At home, Darry scolds Ponyboy for walking home alone, but Sodapop tells him to stop nagging.</a:t>
            </a:r>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r>
              <a:rPr lang="en-US" dirty="0" smtClean="0"/>
              <a:t>Because Ponyboy</a:t>
            </a:r>
            <a:r>
              <a:rPr lang="en-US" dirty="0"/>
              <a:t> </a:t>
            </a:r>
            <a:r>
              <a:rPr lang="en-US" dirty="0" smtClean="0"/>
              <a:t>is still upset from the fight, he climbs </a:t>
            </a:r>
            <a:r>
              <a:rPr lang="en-US" dirty="0"/>
              <a:t>into bed with Sodapop. </a:t>
            </a:r>
          </a:p>
          <a:p>
            <a:pPr marL="0">
              <a:buNone/>
            </a:pPr>
            <a:endParaRPr lang="en-US" dirty="0" smtClean="0"/>
          </a:p>
          <a:p>
            <a:pPr marL="0">
              <a:buNone/>
            </a:pPr>
            <a:endParaRPr lang="en-US" dirty="0"/>
          </a:p>
        </p:txBody>
      </p:sp>
      <p:pic>
        <p:nvPicPr>
          <p:cNvPr id="5" name="Picture 4" descr="The-Outsiders-the-outsiders-8218785-500-252.jpg">
            <a:hlinkClick r:id="rId2"/>
          </p:cNvPr>
          <p:cNvPicPr>
            <a:picLocks noChangeAspect="1"/>
          </p:cNvPicPr>
          <p:nvPr/>
        </p:nvPicPr>
        <p:blipFill>
          <a:blip r:embed="rId3" cstate="print"/>
          <a:stretch>
            <a:fillRect/>
          </a:stretch>
        </p:blipFill>
        <p:spPr>
          <a:xfrm>
            <a:off x="1257300" y="1828800"/>
            <a:ext cx="6629400" cy="33412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2</a:t>
            </a:r>
            <a:endParaRPr lang="en-US" sz="1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79437"/>
            <a:ext cx="8534400" cy="5745163"/>
          </a:xfrm>
        </p:spPr>
        <p:txBody>
          <a:bodyPr>
            <a:normAutofit lnSpcReduction="10000"/>
          </a:bodyPr>
          <a:lstStyle/>
          <a:p>
            <a:pPr marL="0">
              <a:spcBef>
                <a:spcPts val="0"/>
              </a:spcBef>
              <a:buNone/>
            </a:pPr>
            <a:r>
              <a:rPr lang="en-US" sz="2800" dirty="0"/>
              <a:t>The next night, </a:t>
            </a:r>
            <a:r>
              <a:rPr lang="en-US" sz="2800" dirty="0" smtClean="0"/>
              <a:t>Ponyboy, Johnny, and Dally go see a movie at the </a:t>
            </a:r>
            <a:r>
              <a:rPr lang="en-US" sz="2800" dirty="0"/>
              <a:t>drive-in movie theater. They sit behind </a:t>
            </a:r>
            <a:r>
              <a:rPr lang="en-US" sz="2800" dirty="0" smtClean="0"/>
              <a:t>two Soc </a:t>
            </a:r>
            <a:r>
              <a:rPr lang="en-US" sz="2800" dirty="0"/>
              <a:t>girls, and Dally </a:t>
            </a:r>
            <a:r>
              <a:rPr lang="en-US" sz="2800" dirty="0" smtClean="0"/>
              <a:t>talks rudely to them. The girl </a:t>
            </a:r>
            <a:r>
              <a:rPr lang="en-US" sz="2800" dirty="0"/>
              <a:t>with red </a:t>
            </a:r>
            <a:r>
              <a:rPr lang="en-US" sz="2800" dirty="0" smtClean="0"/>
              <a:t>hair, Cherry, </a:t>
            </a:r>
            <a:r>
              <a:rPr lang="en-US" sz="2800" dirty="0"/>
              <a:t>turns around and </a:t>
            </a:r>
            <a:r>
              <a:rPr lang="en-US" sz="2800" dirty="0" smtClean="0"/>
              <a:t>tells </a:t>
            </a:r>
            <a:r>
              <a:rPr lang="en-US" sz="2800" dirty="0"/>
              <a:t>him to stop, but </a:t>
            </a:r>
            <a:r>
              <a:rPr lang="en-US" sz="2800" dirty="0" smtClean="0"/>
              <a:t>Dally keeps going. </a:t>
            </a:r>
          </a:p>
          <a:p>
            <a:pPr marL="0">
              <a:spcBef>
                <a:spcPts val="0"/>
              </a:spcBef>
              <a:buNone/>
            </a:pPr>
            <a:endParaRPr lang="en-US" sz="2800" dirty="0" smtClean="0"/>
          </a:p>
          <a:p>
            <a:pPr marL="0">
              <a:spcBef>
                <a:spcPts val="0"/>
              </a:spcBef>
              <a:buNone/>
            </a:pPr>
            <a:endParaRPr lang="en-US" sz="2800" dirty="0" smtClean="0"/>
          </a:p>
          <a:p>
            <a:pPr marL="0">
              <a:spcBef>
                <a:spcPts val="0"/>
              </a:spcBef>
              <a:buNone/>
            </a:pPr>
            <a:r>
              <a:rPr lang="en-US" sz="2800" dirty="0" smtClean="0"/>
              <a:t>Dally gives a </a:t>
            </a:r>
            <a:r>
              <a:rPr lang="en-US" sz="2800" dirty="0"/>
              <a:t>coke </a:t>
            </a:r>
            <a:r>
              <a:rPr lang="en-US" sz="2800" dirty="0" smtClean="0"/>
              <a:t>to </a:t>
            </a:r>
          </a:p>
          <a:p>
            <a:pPr marL="0">
              <a:spcBef>
                <a:spcPts val="0"/>
              </a:spcBef>
              <a:buNone/>
            </a:pPr>
            <a:r>
              <a:rPr lang="en-US" sz="2800" dirty="0" smtClean="0"/>
              <a:t>Cherry</a:t>
            </a:r>
            <a:r>
              <a:rPr lang="en-US" sz="2800" dirty="0"/>
              <a:t>, </a:t>
            </a:r>
            <a:r>
              <a:rPr lang="en-US" sz="2800" dirty="0" smtClean="0"/>
              <a:t>but </a:t>
            </a:r>
            <a:r>
              <a:rPr lang="en-US" sz="2800" dirty="0"/>
              <a:t>she </a:t>
            </a:r>
            <a:endParaRPr lang="en-US" sz="2800" dirty="0" smtClean="0"/>
          </a:p>
          <a:p>
            <a:pPr marL="0">
              <a:spcBef>
                <a:spcPts val="0"/>
              </a:spcBef>
              <a:buNone/>
            </a:pPr>
            <a:r>
              <a:rPr lang="en-US" sz="2800" dirty="0" smtClean="0"/>
              <a:t>Throws it in his </a:t>
            </a:r>
            <a:r>
              <a:rPr lang="en-US" sz="2800" dirty="0"/>
              <a:t>face. </a:t>
            </a:r>
            <a:endParaRPr lang="en-US" sz="2800" dirty="0" smtClean="0"/>
          </a:p>
          <a:p>
            <a:pPr marL="0">
              <a:spcBef>
                <a:spcPts val="0"/>
              </a:spcBef>
              <a:buNone/>
            </a:pPr>
            <a:r>
              <a:rPr lang="en-US" sz="2800" dirty="0" smtClean="0"/>
              <a:t>When Dally does not </a:t>
            </a:r>
          </a:p>
          <a:p>
            <a:pPr marL="0">
              <a:spcBef>
                <a:spcPts val="0"/>
              </a:spcBef>
              <a:buNone/>
            </a:pPr>
            <a:r>
              <a:rPr lang="en-US" sz="2800" dirty="0" smtClean="0"/>
              <a:t>stop, Johnny tells him </a:t>
            </a:r>
          </a:p>
          <a:p>
            <a:pPr marL="0">
              <a:spcBef>
                <a:spcPts val="0"/>
              </a:spcBef>
              <a:buNone/>
            </a:pPr>
            <a:r>
              <a:rPr lang="en-US" sz="2800" dirty="0" smtClean="0"/>
              <a:t>to stop bothering </a:t>
            </a:r>
            <a:r>
              <a:rPr lang="en-US" sz="2800" dirty="0"/>
              <a:t>the </a:t>
            </a:r>
            <a:endParaRPr lang="en-US" sz="2800" dirty="0" smtClean="0"/>
          </a:p>
          <a:p>
            <a:pPr marL="0">
              <a:spcBef>
                <a:spcPts val="0"/>
              </a:spcBef>
              <a:buNone/>
            </a:pPr>
            <a:r>
              <a:rPr lang="en-US" sz="2800" dirty="0" smtClean="0"/>
              <a:t>girls.</a:t>
            </a:r>
          </a:p>
        </p:txBody>
      </p:sp>
      <p:pic>
        <p:nvPicPr>
          <p:cNvPr id="5" name="Picture 4" descr="movie3.jpeg">
            <a:hlinkClick r:id="rId2"/>
          </p:cNvPr>
          <p:cNvPicPr>
            <a:picLocks noChangeAspect="1"/>
          </p:cNvPicPr>
          <p:nvPr/>
        </p:nvPicPr>
        <p:blipFill>
          <a:blip r:embed="rId3" cstate="print"/>
          <a:stretch>
            <a:fillRect/>
          </a:stretch>
        </p:blipFill>
        <p:spPr>
          <a:xfrm>
            <a:off x="3581400" y="2851077"/>
            <a:ext cx="5300253" cy="37783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77000"/>
          </a:xfrm>
        </p:spPr>
        <p:txBody>
          <a:bodyPr>
            <a:normAutofit fontScale="92500" lnSpcReduction="10000"/>
          </a:bodyPr>
          <a:lstStyle/>
          <a:p>
            <a:pPr marL="0">
              <a:buNone/>
            </a:pPr>
            <a:r>
              <a:rPr lang="en-US" dirty="0"/>
              <a:t>Dally </a:t>
            </a:r>
            <a:r>
              <a:rPr lang="en-US" dirty="0" smtClean="0"/>
              <a:t>leaves and </a:t>
            </a:r>
            <a:r>
              <a:rPr lang="en-US" dirty="0"/>
              <a:t>Cherry and her friend </a:t>
            </a:r>
            <a:r>
              <a:rPr lang="en-US" dirty="0" smtClean="0"/>
              <a:t>Marcia invite </a:t>
            </a:r>
            <a:r>
              <a:rPr lang="en-US" dirty="0"/>
              <a:t>Ponyboy and Johnny to watch the movie with them. </a:t>
            </a: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r>
              <a:rPr lang="en-US" dirty="0" smtClean="0"/>
              <a:t>Cherry and Ponyboy go get popcorn, and Ponyboy tells her about the time the Socs beat up Johnny. Cherry looks sad and tells him not all Socs are violent. Ponyboy doesn’t believe her. </a:t>
            </a:r>
            <a:endParaRPr lang="en-US" dirty="0"/>
          </a:p>
        </p:txBody>
      </p:sp>
      <p:pic>
        <p:nvPicPr>
          <p:cNvPr id="5" name="Picture 4" descr="movie4.jpg">
            <a:hlinkClick r:id="rId2"/>
          </p:cNvPr>
          <p:cNvPicPr>
            <a:picLocks noChangeAspect="1"/>
          </p:cNvPicPr>
          <p:nvPr/>
        </p:nvPicPr>
        <p:blipFill>
          <a:blip r:embed="rId3" cstate="print"/>
          <a:stretch>
            <a:fillRect/>
          </a:stretch>
        </p:blipFill>
        <p:spPr>
          <a:xfrm>
            <a:off x="2062533" y="1371600"/>
            <a:ext cx="5018935" cy="31863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3</a:t>
            </a:r>
            <a:endParaRPr lang="en-US" sz="1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668963"/>
          </a:xfrm>
        </p:spPr>
        <p:txBody>
          <a:bodyPr/>
          <a:lstStyle/>
          <a:p>
            <a:pPr marL="0">
              <a:buNone/>
            </a:pPr>
            <a:r>
              <a:rPr lang="en-US" dirty="0"/>
              <a:t>Ponyboy, Two-Bit, and Johnny </a:t>
            </a:r>
            <a:r>
              <a:rPr lang="en-US" dirty="0" smtClean="0"/>
              <a:t>offer to give Cherry and Marcia a </a:t>
            </a:r>
            <a:r>
              <a:rPr lang="en-US" dirty="0"/>
              <a:t>ride home. </a:t>
            </a:r>
            <a:r>
              <a:rPr lang="en-US" dirty="0" smtClean="0"/>
              <a:t>Ponyboy thinks it is easy to </a:t>
            </a:r>
            <a:r>
              <a:rPr lang="en-US" dirty="0"/>
              <a:t>talk to </a:t>
            </a:r>
            <a:r>
              <a:rPr lang="en-US" dirty="0" smtClean="0"/>
              <a:t>Cherry</a:t>
            </a:r>
            <a:r>
              <a:rPr lang="en-US" dirty="0"/>
              <a:t>. </a:t>
            </a:r>
            <a:r>
              <a:rPr lang="en-US" dirty="0" smtClean="0"/>
              <a:t>Cherry </a:t>
            </a:r>
            <a:r>
              <a:rPr lang="en-US" dirty="0"/>
              <a:t>asks him </a:t>
            </a:r>
            <a:r>
              <a:rPr lang="en-US" dirty="0" smtClean="0"/>
              <a:t>about his older brother, Darry, and Ponyboy says Darry </a:t>
            </a:r>
            <a:r>
              <a:rPr lang="en-US" dirty="0"/>
              <a:t>does not like </a:t>
            </a:r>
            <a:r>
              <a:rPr lang="en-US" dirty="0" smtClean="0"/>
              <a:t>him. </a:t>
            </a:r>
            <a:endParaRPr lang="en-US" dirty="0"/>
          </a:p>
          <a:p>
            <a:pPr marL="0">
              <a:buNone/>
            </a:pPr>
            <a:endParaRPr lang="en-US" dirty="0"/>
          </a:p>
        </p:txBody>
      </p:sp>
      <p:pic>
        <p:nvPicPr>
          <p:cNvPr id="5" name="Picture 4" descr="i067402.jpg">
            <a:hlinkClick r:id="rId2"/>
          </p:cNvPr>
          <p:cNvPicPr>
            <a:picLocks noChangeAspect="1"/>
          </p:cNvPicPr>
          <p:nvPr/>
        </p:nvPicPr>
        <p:blipFill>
          <a:blip r:embed="rId3" cstate="print"/>
          <a:stretch>
            <a:fillRect/>
          </a:stretch>
        </p:blipFill>
        <p:spPr>
          <a:xfrm>
            <a:off x="457200" y="2971800"/>
            <a:ext cx="8229600" cy="342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1828800" y="2667000"/>
            <a:ext cx="5410200" cy="3054350"/>
          </a:xfrm>
          <a:prstGeom prst="rect">
            <a:avLst/>
          </a:prstGeom>
          <a:noFill/>
          <a:ln w="38100">
            <a:solidFill>
              <a:srgbClr val="FF0000"/>
            </a:solidFill>
            <a:miter lim="800000"/>
            <a:headEnd/>
            <a:tailEnd/>
          </a:ln>
        </p:spPr>
        <p:txBody>
          <a:bodyPr>
            <a:spAutoFit/>
          </a:bodyPr>
          <a:lstStyle/>
          <a:p>
            <a:pPr algn="ctr"/>
            <a:r>
              <a:rPr lang="en-US" sz="3200" b="1" dirty="0">
                <a:latin typeface="Calibri" pitchFamily="34" charset="0"/>
              </a:rPr>
              <a:t/>
            </a:r>
            <a:br>
              <a:rPr lang="en-US" sz="3200" b="1" dirty="0">
                <a:latin typeface="Calibri" pitchFamily="34" charset="0"/>
              </a:rPr>
            </a:br>
            <a:r>
              <a:rPr lang="en-US" sz="3200" b="1" dirty="0">
                <a:latin typeface="Calibri" pitchFamily="34" charset="0"/>
              </a:rPr>
              <a:t>Setting:  </a:t>
            </a:r>
          </a:p>
          <a:p>
            <a:pPr algn="ctr"/>
            <a:r>
              <a:rPr lang="en-US" sz="3200" b="1" dirty="0" smtClean="0">
                <a:latin typeface="Calibri" pitchFamily="34" charset="0"/>
              </a:rPr>
              <a:t>Tulsa, Oklahoma</a:t>
            </a:r>
            <a:endParaRPr lang="en-US" sz="3200" b="1" dirty="0">
              <a:latin typeface="Calibri" pitchFamily="34" charset="0"/>
            </a:endParaRPr>
          </a:p>
          <a:p>
            <a:pPr algn="ctr"/>
            <a:endParaRPr lang="en-US" sz="3200" b="1" dirty="0">
              <a:latin typeface="Calibri" pitchFamily="34" charset="0"/>
            </a:endParaRPr>
          </a:p>
          <a:p>
            <a:pPr algn="ctr"/>
            <a:r>
              <a:rPr lang="en-US" sz="3200" b="1" dirty="0" smtClean="0">
                <a:latin typeface="Calibri" pitchFamily="34" charset="0"/>
              </a:rPr>
              <a:t>1965</a:t>
            </a:r>
            <a:endParaRPr lang="en-US" sz="3200" b="1" dirty="0">
              <a:latin typeface="Calibri" pitchFamily="34" charset="0"/>
            </a:endParaRPr>
          </a:p>
          <a:p>
            <a:pPr algn="ctr"/>
            <a:endParaRPr lang="en-US" sz="3200" b="1" dirty="0">
              <a:latin typeface="Calibri" pitchFamily="34" charset="0"/>
            </a:endParaRPr>
          </a:p>
        </p:txBody>
      </p:sp>
      <p:sp>
        <p:nvSpPr>
          <p:cNvPr id="3" name="TextBox 2"/>
          <p:cNvSpPr txBox="1"/>
          <p:nvPr/>
        </p:nvSpPr>
        <p:spPr>
          <a:xfrm>
            <a:off x="609600" y="838200"/>
            <a:ext cx="8001000" cy="954107"/>
          </a:xfrm>
          <a:prstGeom prst="rect">
            <a:avLst/>
          </a:prstGeom>
          <a:noFill/>
        </p:spPr>
        <p:txBody>
          <a:bodyPr wrap="square" rtlCol="0">
            <a:spAutoFit/>
          </a:bodyPr>
          <a:lstStyle/>
          <a:p>
            <a:r>
              <a:rPr lang="en-US" sz="2800" i="1" dirty="0" smtClean="0"/>
              <a:t>The Outsiders </a:t>
            </a:r>
            <a:r>
              <a:rPr lang="en-US" sz="2800" dirty="0" smtClean="0"/>
              <a:t>is a twelve chapter book written by S. E. Hinton.  The setting of the book is in Tulsa, Oklahoma.</a:t>
            </a:r>
            <a:endParaRPr lang="en-US" sz="28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05800" cy="6324600"/>
          </a:xfrm>
        </p:spPr>
        <p:txBody>
          <a:bodyPr>
            <a:normAutofit/>
          </a:bodyPr>
          <a:lstStyle/>
          <a:p>
            <a:pPr marL="0">
              <a:buNone/>
            </a:pPr>
            <a:r>
              <a:rPr lang="en-US" sz="2600" dirty="0" smtClean="0"/>
              <a:t>Ponyboy and Cherry see they have a lot in common- they both like to read and watch sunsets. They talk about the </a:t>
            </a:r>
            <a:r>
              <a:rPr lang="en-US" sz="2600" dirty="0"/>
              <a:t>differences </a:t>
            </a:r>
            <a:r>
              <a:rPr lang="en-US" sz="2600" dirty="0" smtClean="0"/>
              <a:t>between the Socs </a:t>
            </a:r>
            <a:r>
              <a:rPr lang="en-US" sz="2600" dirty="0"/>
              <a:t>and </a:t>
            </a:r>
            <a:r>
              <a:rPr lang="en-US" sz="2600" dirty="0" smtClean="0"/>
              <a:t>the Greasers</a:t>
            </a:r>
            <a:r>
              <a:rPr lang="en-US" sz="2600" dirty="0"/>
              <a:t>. </a:t>
            </a:r>
            <a:r>
              <a:rPr lang="en-US" sz="2600" dirty="0" smtClean="0"/>
              <a:t>The biggest difference </a:t>
            </a:r>
            <a:r>
              <a:rPr lang="en-US" sz="2600" dirty="0"/>
              <a:t>is that the </a:t>
            </a:r>
            <a:r>
              <a:rPr lang="en-US" sz="2600" dirty="0" smtClean="0"/>
              <a:t>Socs </a:t>
            </a:r>
            <a:r>
              <a:rPr lang="en-US" sz="2600" dirty="0"/>
              <a:t>are too </a:t>
            </a:r>
            <a:r>
              <a:rPr lang="en-US" sz="2600" dirty="0" smtClean="0"/>
              <a:t>cool to talk about their emotions, </a:t>
            </a:r>
            <a:r>
              <a:rPr lang="en-US" sz="2600" dirty="0"/>
              <a:t>while the </a:t>
            </a:r>
            <a:r>
              <a:rPr lang="en-US" sz="2600" dirty="0" smtClean="0"/>
              <a:t>Greasers </a:t>
            </a:r>
            <a:r>
              <a:rPr lang="en-US" sz="2600" dirty="0"/>
              <a:t>feel </a:t>
            </a:r>
            <a:r>
              <a:rPr lang="en-US" sz="2600" dirty="0" smtClean="0"/>
              <a:t>emotions too strongly. </a:t>
            </a:r>
            <a:r>
              <a:rPr lang="en-US" sz="2600" dirty="0"/>
              <a:t>Ponyboy realizes </a:t>
            </a:r>
            <a:r>
              <a:rPr lang="en-US" sz="2600" dirty="0" smtClean="0"/>
              <a:t>that even though </a:t>
            </a:r>
            <a:r>
              <a:rPr lang="en-US" sz="2600" dirty="0"/>
              <a:t>they come from different classes, he and </a:t>
            </a:r>
            <a:r>
              <a:rPr lang="en-US" sz="2600" dirty="0" smtClean="0"/>
              <a:t>Cherry </a:t>
            </a:r>
            <a:r>
              <a:rPr lang="en-US" sz="2600" dirty="0"/>
              <a:t>watch the same sunset</a:t>
            </a:r>
            <a:r>
              <a:rPr lang="en-US" sz="2600" dirty="0" smtClean="0"/>
              <a:t>.</a:t>
            </a:r>
            <a:endParaRPr lang="en-US" sz="2600" dirty="0"/>
          </a:p>
          <a:p>
            <a:pPr marL="0">
              <a:buNone/>
            </a:pPr>
            <a:endParaRPr lang="en-US" sz="2500" dirty="0"/>
          </a:p>
        </p:txBody>
      </p:sp>
      <p:pic>
        <p:nvPicPr>
          <p:cNvPr id="4" name="Picture 3" descr="car2.png">
            <a:hlinkClick r:id="rId2"/>
          </p:cNvPr>
          <p:cNvPicPr>
            <a:picLocks noChangeAspect="1"/>
          </p:cNvPicPr>
          <p:nvPr/>
        </p:nvPicPr>
        <p:blipFill>
          <a:blip r:embed="rId3" cstate="print"/>
          <a:stretch>
            <a:fillRect/>
          </a:stretch>
        </p:blipFill>
        <p:spPr>
          <a:xfrm>
            <a:off x="567644" y="3200400"/>
            <a:ext cx="8008713" cy="3352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668963"/>
          </a:xfrm>
        </p:spPr>
        <p:txBody>
          <a:bodyPr/>
          <a:lstStyle/>
          <a:p>
            <a:pPr marL="0">
              <a:buNone/>
            </a:pPr>
            <a:r>
              <a:rPr lang="en-US" dirty="0"/>
              <a:t>A blue </a:t>
            </a:r>
            <a:r>
              <a:rPr lang="en-US" dirty="0" smtClean="0"/>
              <a:t>car stops beside the </a:t>
            </a:r>
            <a:r>
              <a:rPr lang="en-US" dirty="0"/>
              <a:t>group. The </a:t>
            </a:r>
            <a:r>
              <a:rPr lang="en-US" dirty="0" smtClean="0"/>
              <a:t>car belongs </a:t>
            </a:r>
            <a:r>
              <a:rPr lang="en-US" dirty="0"/>
              <a:t>to </a:t>
            </a:r>
            <a:r>
              <a:rPr lang="en-US" dirty="0" smtClean="0"/>
              <a:t>Bob </a:t>
            </a:r>
            <a:r>
              <a:rPr lang="en-US" dirty="0"/>
              <a:t>and </a:t>
            </a:r>
            <a:r>
              <a:rPr lang="en-US" dirty="0" smtClean="0"/>
              <a:t>Randy</a:t>
            </a:r>
            <a:r>
              <a:rPr lang="en-US" dirty="0"/>
              <a:t>, </a:t>
            </a:r>
            <a:r>
              <a:rPr lang="en-US" dirty="0" smtClean="0"/>
              <a:t>Cherry </a:t>
            </a:r>
            <a:r>
              <a:rPr lang="en-US" dirty="0"/>
              <a:t>and </a:t>
            </a:r>
            <a:r>
              <a:rPr lang="en-US" dirty="0" smtClean="0"/>
              <a:t>Marcia’s Soc </a:t>
            </a:r>
            <a:r>
              <a:rPr lang="en-US" dirty="0"/>
              <a:t>boyfriends. </a:t>
            </a:r>
            <a:r>
              <a:rPr lang="en-US" dirty="0" smtClean="0"/>
              <a:t>The Greasers </a:t>
            </a:r>
            <a:r>
              <a:rPr lang="en-US" dirty="0"/>
              <a:t>and </a:t>
            </a:r>
            <a:r>
              <a:rPr lang="en-US" dirty="0" smtClean="0"/>
              <a:t>Socs almost get </a:t>
            </a:r>
            <a:r>
              <a:rPr lang="en-US" dirty="0"/>
              <a:t>into a fight, but the girls agree to leave with their </a:t>
            </a:r>
            <a:r>
              <a:rPr lang="en-US" dirty="0" smtClean="0"/>
              <a:t>boyfriends. </a:t>
            </a:r>
            <a:endParaRPr lang="en-US" dirty="0"/>
          </a:p>
          <a:p>
            <a:pPr marL="0">
              <a:buNone/>
            </a:pPr>
            <a:endParaRPr lang="en-US" dirty="0"/>
          </a:p>
        </p:txBody>
      </p:sp>
      <p:pic>
        <p:nvPicPr>
          <p:cNvPr id="5" name="Picture 4" descr="screen_image_91784.jpg">
            <a:hlinkClick r:id="rId2"/>
          </p:cNvPr>
          <p:cNvPicPr>
            <a:picLocks noChangeAspect="1"/>
          </p:cNvPicPr>
          <p:nvPr/>
        </p:nvPicPr>
        <p:blipFill>
          <a:blip r:embed="rId3" cstate="print"/>
          <a:stretch>
            <a:fillRect/>
          </a:stretch>
        </p:blipFill>
        <p:spPr>
          <a:xfrm>
            <a:off x="266962" y="2895600"/>
            <a:ext cx="8610076" cy="3657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5668963"/>
          </a:xfrm>
        </p:spPr>
        <p:txBody>
          <a:bodyPr>
            <a:normAutofit/>
          </a:bodyPr>
          <a:lstStyle/>
          <a:p>
            <a:pPr marL="0">
              <a:buNone/>
            </a:pPr>
            <a:r>
              <a:rPr lang="en-US" dirty="0"/>
              <a:t>Ponyboy </a:t>
            </a:r>
            <a:r>
              <a:rPr lang="en-US" dirty="0" smtClean="0"/>
              <a:t>gets home </a:t>
            </a:r>
            <a:r>
              <a:rPr lang="en-US" dirty="0"/>
              <a:t>and </a:t>
            </a:r>
            <a:r>
              <a:rPr lang="en-US" dirty="0" smtClean="0"/>
              <a:t>Darry is angry with </a:t>
            </a:r>
            <a:r>
              <a:rPr lang="en-US" dirty="0"/>
              <a:t>him for </a:t>
            </a:r>
            <a:r>
              <a:rPr lang="en-US" dirty="0" smtClean="0"/>
              <a:t>being out </a:t>
            </a:r>
            <a:r>
              <a:rPr lang="en-US" dirty="0"/>
              <a:t>so late. </a:t>
            </a:r>
            <a:r>
              <a:rPr lang="en-US" dirty="0" smtClean="0"/>
              <a:t>Darry </a:t>
            </a:r>
            <a:r>
              <a:rPr lang="en-US" dirty="0"/>
              <a:t>slaps </a:t>
            </a:r>
            <a:r>
              <a:rPr lang="en-US" dirty="0" smtClean="0"/>
              <a:t>Ponyboy</a:t>
            </a:r>
            <a:r>
              <a:rPr lang="en-US" dirty="0"/>
              <a:t>. </a:t>
            </a:r>
            <a:r>
              <a:rPr lang="en-US" dirty="0" smtClean="0"/>
              <a:t>Ponyboy leaves the </a:t>
            </a:r>
            <a:r>
              <a:rPr lang="en-US" dirty="0"/>
              <a:t>house </a:t>
            </a:r>
            <a:r>
              <a:rPr lang="en-US" dirty="0" smtClean="0"/>
              <a:t>angry. It is the middle of the night. Ponyboy goes to find Johnny and tells him they </a:t>
            </a:r>
            <a:r>
              <a:rPr lang="en-US" dirty="0"/>
              <a:t>are </a:t>
            </a:r>
            <a:r>
              <a:rPr lang="en-US" dirty="0" smtClean="0"/>
              <a:t>going to run </a:t>
            </a:r>
            <a:r>
              <a:rPr lang="en-US" dirty="0"/>
              <a:t>away. </a:t>
            </a:r>
            <a:endParaRPr lang="en-US" dirty="0" smtClean="0"/>
          </a:p>
          <a:p>
            <a:pPr marL="0">
              <a:buNone/>
            </a:pPr>
            <a:r>
              <a:rPr lang="en-US" dirty="0" smtClean="0"/>
              <a:t>Johnny agrees. </a:t>
            </a:r>
            <a:endParaRPr lang="en-US" dirty="0"/>
          </a:p>
        </p:txBody>
      </p:sp>
      <p:pic>
        <p:nvPicPr>
          <p:cNvPr id="4" name="Picture 3" descr="tumblr_lh957jhs141qdsao7o1_500.jpg">
            <a:hlinkClick r:id="rId2"/>
          </p:cNvPr>
          <p:cNvPicPr>
            <a:picLocks noChangeAspect="1"/>
          </p:cNvPicPr>
          <p:nvPr/>
        </p:nvPicPr>
        <p:blipFill>
          <a:blip r:embed="rId3" cstate="print"/>
          <a:stretch>
            <a:fillRect/>
          </a:stretch>
        </p:blipFill>
        <p:spPr>
          <a:xfrm>
            <a:off x="3276600" y="2819400"/>
            <a:ext cx="5715000" cy="3886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4</a:t>
            </a:r>
            <a:endParaRPr lang="en-US" sz="12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668963"/>
          </a:xfrm>
        </p:spPr>
        <p:txBody>
          <a:bodyPr>
            <a:normAutofit/>
          </a:bodyPr>
          <a:lstStyle/>
          <a:p>
            <a:pPr marL="0">
              <a:buNone/>
            </a:pPr>
            <a:r>
              <a:rPr lang="en-US" sz="2800" dirty="0" smtClean="0"/>
              <a:t>As they are leaving, the blue car from earlier stops and a group of Socs get out. </a:t>
            </a:r>
            <a:r>
              <a:rPr lang="en-US" sz="2800" dirty="0"/>
              <a:t>T</a:t>
            </a:r>
            <a:r>
              <a:rPr lang="en-US" sz="2800" dirty="0" smtClean="0"/>
              <a:t>he Socs came to </a:t>
            </a:r>
            <a:r>
              <a:rPr lang="en-US" sz="2800" dirty="0"/>
              <a:t>get even with them for </a:t>
            </a:r>
            <a:r>
              <a:rPr lang="en-US" sz="2800" dirty="0" smtClean="0"/>
              <a:t>talking to their </a:t>
            </a:r>
            <a:r>
              <a:rPr lang="en-US" sz="2800" dirty="0"/>
              <a:t>girlfriends. </a:t>
            </a:r>
            <a:r>
              <a:rPr lang="en-US" sz="2800" dirty="0" smtClean="0"/>
              <a:t>A Soc </a:t>
            </a:r>
            <a:r>
              <a:rPr lang="en-US" sz="2800" dirty="0"/>
              <a:t>grabs </a:t>
            </a:r>
            <a:r>
              <a:rPr lang="en-US" sz="2800" dirty="0" smtClean="0"/>
              <a:t>Ponyboy </a:t>
            </a:r>
            <a:r>
              <a:rPr lang="en-US" sz="2800" dirty="0"/>
              <a:t>and holds his head under </a:t>
            </a:r>
            <a:r>
              <a:rPr lang="en-US" sz="2800" dirty="0" smtClean="0"/>
              <a:t>water until he </a:t>
            </a:r>
            <a:r>
              <a:rPr lang="en-US" sz="2800" dirty="0"/>
              <a:t>blacks out. </a:t>
            </a:r>
            <a:r>
              <a:rPr lang="en-US" sz="2800" dirty="0" smtClean="0"/>
              <a:t>He wakes up on the ground </a:t>
            </a:r>
            <a:r>
              <a:rPr lang="en-US" sz="2800" dirty="0"/>
              <a:t>next to Johnny. </a:t>
            </a:r>
            <a:r>
              <a:rPr lang="en-US" sz="2800" dirty="0" smtClean="0"/>
              <a:t>Bob is next to them, dead. Johnny </a:t>
            </a:r>
            <a:r>
              <a:rPr lang="en-US" sz="2800" dirty="0"/>
              <a:t>says </a:t>
            </a:r>
            <a:r>
              <a:rPr lang="en-US" sz="2800" dirty="0" smtClean="0"/>
              <a:t>he </a:t>
            </a:r>
            <a:r>
              <a:rPr lang="en-US" sz="2800" dirty="0"/>
              <a:t>killed </a:t>
            </a:r>
            <a:r>
              <a:rPr lang="en-US" sz="2800" dirty="0" smtClean="0"/>
              <a:t>him. </a:t>
            </a:r>
            <a:endParaRPr lang="en-US" sz="2800" dirty="0"/>
          </a:p>
          <a:p>
            <a:pPr marL="0">
              <a:buNone/>
            </a:pPr>
            <a:endParaRPr lang="en-US" dirty="0"/>
          </a:p>
        </p:txBody>
      </p:sp>
      <p:pic>
        <p:nvPicPr>
          <p:cNvPr id="5" name="Picture 4" descr="bob.png">
            <a:hlinkClick r:id="rId2"/>
          </p:cNvPr>
          <p:cNvPicPr>
            <a:picLocks noChangeAspect="1"/>
          </p:cNvPicPr>
          <p:nvPr/>
        </p:nvPicPr>
        <p:blipFill>
          <a:blip r:embed="rId3" cstate="print"/>
          <a:stretch>
            <a:fillRect/>
          </a:stretch>
        </p:blipFill>
        <p:spPr>
          <a:xfrm>
            <a:off x="293049" y="3048000"/>
            <a:ext cx="8557903" cy="35429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668963"/>
          </a:xfrm>
        </p:spPr>
        <p:txBody>
          <a:bodyPr>
            <a:normAutofit/>
          </a:bodyPr>
          <a:lstStyle/>
          <a:p>
            <a:pPr marL="0">
              <a:buNone/>
            </a:pPr>
            <a:r>
              <a:rPr lang="en-US" dirty="0" smtClean="0"/>
              <a:t>The boys find Dally</a:t>
            </a:r>
            <a:r>
              <a:rPr lang="en-US" dirty="0"/>
              <a:t>, thinking he </a:t>
            </a:r>
            <a:r>
              <a:rPr lang="en-US" dirty="0" smtClean="0"/>
              <a:t>can help</a:t>
            </a:r>
            <a:r>
              <a:rPr lang="en-US" dirty="0"/>
              <a:t>. </a:t>
            </a:r>
            <a:r>
              <a:rPr lang="en-US" dirty="0" smtClean="0"/>
              <a:t>Dally gives the </a:t>
            </a:r>
            <a:r>
              <a:rPr lang="en-US" dirty="0"/>
              <a:t>boys fifty dollars, a change of </a:t>
            </a:r>
            <a:r>
              <a:rPr lang="en-US" dirty="0" smtClean="0"/>
              <a:t>clothes, </a:t>
            </a:r>
            <a:r>
              <a:rPr lang="en-US" dirty="0"/>
              <a:t>and a </a:t>
            </a:r>
            <a:r>
              <a:rPr lang="en-US" dirty="0" smtClean="0"/>
              <a:t>gun</a:t>
            </a:r>
            <a:r>
              <a:rPr lang="en-US" dirty="0"/>
              <a:t>. He </a:t>
            </a:r>
            <a:r>
              <a:rPr lang="en-US" dirty="0" smtClean="0"/>
              <a:t>tells them </a:t>
            </a:r>
            <a:r>
              <a:rPr lang="en-US" dirty="0"/>
              <a:t>to take a train to </a:t>
            </a:r>
            <a:r>
              <a:rPr lang="en-US" dirty="0" err="1" smtClean="0"/>
              <a:t>Windrixville</a:t>
            </a:r>
            <a:r>
              <a:rPr lang="en-US" dirty="0" smtClean="0"/>
              <a:t> and hide </a:t>
            </a:r>
            <a:r>
              <a:rPr lang="en-US" dirty="0"/>
              <a:t>in an abandoned church. </a:t>
            </a:r>
            <a:r>
              <a:rPr lang="en-US" dirty="0" smtClean="0"/>
              <a:t>After they arrive, they go straight to sleep. </a:t>
            </a:r>
            <a:endParaRPr lang="en-US" dirty="0"/>
          </a:p>
        </p:txBody>
      </p:sp>
      <p:pic>
        <p:nvPicPr>
          <p:cNvPr id="4" name="Picture 3" descr="church.jpg">
            <a:hlinkClick r:id="rId2"/>
          </p:cNvPr>
          <p:cNvPicPr>
            <a:picLocks noChangeAspect="1"/>
          </p:cNvPicPr>
          <p:nvPr/>
        </p:nvPicPr>
        <p:blipFill>
          <a:blip r:embed="rId3" cstate="print"/>
          <a:stretch>
            <a:fillRect/>
          </a:stretch>
        </p:blipFill>
        <p:spPr>
          <a:xfrm>
            <a:off x="1676400" y="2819400"/>
            <a:ext cx="5791200" cy="38516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5</a:t>
            </a:r>
            <a:endParaRPr lang="en-US" sz="12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592763"/>
          </a:xfrm>
        </p:spPr>
        <p:txBody>
          <a:bodyPr/>
          <a:lstStyle/>
          <a:p>
            <a:pPr marL="0">
              <a:buNone/>
            </a:pPr>
            <a:r>
              <a:rPr lang="en-US" dirty="0"/>
              <a:t>The next morning, </a:t>
            </a:r>
            <a:r>
              <a:rPr lang="en-US" dirty="0" smtClean="0"/>
              <a:t>Johnny goes to the store to buy bologna, cigarettes</a:t>
            </a:r>
            <a:r>
              <a:rPr lang="en-US" dirty="0"/>
              <a:t>, and </a:t>
            </a:r>
            <a:r>
              <a:rPr lang="en-US" dirty="0" smtClean="0"/>
              <a:t>the book </a:t>
            </a:r>
            <a:r>
              <a:rPr lang="en-US" i="1" dirty="0" smtClean="0"/>
              <a:t>Gone with the Wind. </a:t>
            </a:r>
            <a:r>
              <a:rPr lang="en-US" dirty="0" smtClean="0"/>
              <a:t>Johnny says they need to cut </a:t>
            </a:r>
            <a:r>
              <a:rPr lang="en-US" dirty="0"/>
              <a:t>their hair to disguise themselves, and he bleaches </a:t>
            </a:r>
            <a:r>
              <a:rPr lang="en-US" dirty="0" smtClean="0"/>
              <a:t>Ponyboy’s </a:t>
            </a:r>
            <a:r>
              <a:rPr lang="en-US" dirty="0"/>
              <a:t>hair. </a:t>
            </a:r>
          </a:p>
          <a:p>
            <a:pPr marL="0">
              <a:buNone/>
            </a:pPr>
            <a:endParaRPr lang="en-US" dirty="0"/>
          </a:p>
        </p:txBody>
      </p:sp>
      <p:pic>
        <p:nvPicPr>
          <p:cNvPr id="4" name="Picture 3" descr="blonde.jpg">
            <a:hlinkClick r:id="rId2"/>
          </p:cNvPr>
          <p:cNvPicPr>
            <a:picLocks noChangeAspect="1"/>
          </p:cNvPicPr>
          <p:nvPr/>
        </p:nvPicPr>
        <p:blipFill>
          <a:blip r:embed="rId3" cstate="print"/>
          <a:stretch>
            <a:fillRect/>
          </a:stretch>
        </p:blipFill>
        <p:spPr>
          <a:xfrm>
            <a:off x="359020" y="2895600"/>
            <a:ext cx="8425961" cy="3505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592763"/>
          </a:xfrm>
        </p:spPr>
        <p:txBody>
          <a:bodyPr/>
          <a:lstStyle/>
          <a:p>
            <a:pPr marL="0">
              <a:buNone/>
            </a:pPr>
            <a:r>
              <a:rPr lang="en-US" dirty="0" smtClean="0"/>
              <a:t>During the </a:t>
            </a:r>
            <a:r>
              <a:rPr lang="en-US" dirty="0"/>
              <a:t>next week, the boys hide out at the church, </a:t>
            </a:r>
            <a:r>
              <a:rPr lang="en-US" dirty="0" smtClean="0"/>
              <a:t>read </a:t>
            </a:r>
            <a:r>
              <a:rPr lang="en-US" i="1" dirty="0" smtClean="0"/>
              <a:t>Gone </a:t>
            </a:r>
            <a:r>
              <a:rPr lang="en-US" i="1" dirty="0"/>
              <a:t>with the </a:t>
            </a:r>
            <a:r>
              <a:rPr lang="en-US" i="1" dirty="0" smtClean="0"/>
              <a:t>Wind</a:t>
            </a:r>
            <a:r>
              <a:rPr lang="en-US" dirty="0"/>
              <a:t>, </a:t>
            </a:r>
            <a:r>
              <a:rPr lang="en-US" dirty="0" smtClean="0"/>
              <a:t>smoke, </a:t>
            </a:r>
            <a:r>
              <a:rPr lang="en-US" dirty="0"/>
              <a:t>and </a:t>
            </a:r>
            <a:r>
              <a:rPr lang="en-US" dirty="0" smtClean="0"/>
              <a:t>eat </a:t>
            </a:r>
            <a:r>
              <a:rPr lang="en-US" dirty="0"/>
              <a:t>sandwiches. </a:t>
            </a:r>
          </a:p>
        </p:txBody>
      </p:sp>
      <p:pic>
        <p:nvPicPr>
          <p:cNvPr id="4" name="Picture 3" descr="gwtw.jpg">
            <a:hlinkClick r:id="rId2"/>
          </p:cNvPr>
          <p:cNvPicPr>
            <a:picLocks noChangeAspect="1"/>
          </p:cNvPicPr>
          <p:nvPr/>
        </p:nvPicPr>
        <p:blipFill>
          <a:blip r:embed="rId3" cstate="print"/>
          <a:stretch>
            <a:fillRect/>
          </a:stretch>
        </p:blipFill>
        <p:spPr>
          <a:xfrm>
            <a:off x="495300" y="2057399"/>
            <a:ext cx="8153400" cy="458221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592763"/>
          </a:xfrm>
        </p:spPr>
        <p:txBody>
          <a:bodyPr/>
          <a:lstStyle/>
          <a:p>
            <a:pPr marL="0">
              <a:buNone/>
            </a:pPr>
            <a:r>
              <a:rPr lang="en-US" dirty="0"/>
              <a:t>After </a:t>
            </a:r>
            <a:r>
              <a:rPr lang="en-US" dirty="0" smtClean="0"/>
              <a:t>five </a:t>
            </a:r>
            <a:r>
              <a:rPr lang="en-US" dirty="0"/>
              <a:t>days, </a:t>
            </a:r>
            <a:r>
              <a:rPr lang="en-US" dirty="0" smtClean="0"/>
              <a:t>Dally </a:t>
            </a:r>
            <a:r>
              <a:rPr lang="en-US" dirty="0"/>
              <a:t>shows </a:t>
            </a:r>
            <a:r>
              <a:rPr lang="en-US" dirty="0" smtClean="0"/>
              <a:t>up. He takes the boys to Dairy Queen. He says the </a:t>
            </a:r>
            <a:r>
              <a:rPr lang="en-US" dirty="0"/>
              <a:t>police </a:t>
            </a:r>
            <a:r>
              <a:rPr lang="en-US" dirty="0" smtClean="0"/>
              <a:t>asked him </a:t>
            </a:r>
            <a:r>
              <a:rPr lang="en-US" dirty="0"/>
              <a:t>about </a:t>
            </a:r>
            <a:r>
              <a:rPr lang="en-US" dirty="0" smtClean="0"/>
              <a:t>Bob’s murder and tells </a:t>
            </a:r>
            <a:r>
              <a:rPr lang="en-US" dirty="0"/>
              <a:t>them </a:t>
            </a:r>
            <a:r>
              <a:rPr lang="en-US" dirty="0" smtClean="0"/>
              <a:t>in </a:t>
            </a:r>
            <a:r>
              <a:rPr lang="en-US" dirty="0"/>
              <a:t>a </a:t>
            </a:r>
            <a:r>
              <a:rPr lang="en-US" dirty="0" smtClean="0"/>
              <a:t>few days the Greasers and the Socs will </a:t>
            </a:r>
            <a:r>
              <a:rPr lang="en-US" dirty="0"/>
              <a:t>meet for a </a:t>
            </a:r>
            <a:r>
              <a:rPr lang="en-US" dirty="0" smtClean="0"/>
              <a:t>big fight.</a:t>
            </a:r>
            <a:endParaRPr lang="en-US" dirty="0"/>
          </a:p>
          <a:p>
            <a:pPr marL="0">
              <a:buNone/>
            </a:pPr>
            <a:endParaRPr lang="en-US" dirty="0"/>
          </a:p>
        </p:txBody>
      </p:sp>
      <p:pic>
        <p:nvPicPr>
          <p:cNvPr id="4" name="Picture 3" descr="dq.jpg">
            <a:hlinkClick r:id="rId2"/>
          </p:cNvPr>
          <p:cNvPicPr>
            <a:picLocks noChangeAspect="1"/>
          </p:cNvPicPr>
          <p:nvPr/>
        </p:nvPicPr>
        <p:blipFill>
          <a:blip r:embed="rId3" cstate="print"/>
          <a:stretch>
            <a:fillRect/>
          </a:stretch>
        </p:blipFill>
        <p:spPr>
          <a:xfrm>
            <a:off x="381000" y="3048000"/>
            <a:ext cx="8382000" cy="3492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Greasers</a:t>
            </a:r>
            <a:endParaRPr lang="en-US" dirty="0"/>
          </a:p>
        </p:txBody>
      </p:sp>
      <p:pic>
        <p:nvPicPr>
          <p:cNvPr id="4" name="Picture 3" descr="greasers.jpg">
            <a:hlinkClick r:id="rId2"/>
          </p:cNvPr>
          <p:cNvPicPr>
            <a:picLocks noChangeAspect="1"/>
          </p:cNvPicPr>
          <p:nvPr/>
        </p:nvPicPr>
        <p:blipFill>
          <a:blip r:embed="rId3" cstate="print"/>
          <a:stretch>
            <a:fillRect/>
          </a:stretch>
        </p:blipFill>
        <p:spPr>
          <a:xfrm>
            <a:off x="1108075" y="1371600"/>
            <a:ext cx="6927850" cy="483142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6</a:t>
            </a:r>
            <a:endParaRPr lang="en-US" sz="125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6324600"/>
          </a:xfrm>
        </p:spPr>
        <p:txBody>
          <a:bodyPr>
            <a:noAutofit/>
          </a:bodyPr>
          <a:lstStyle/>
          <a:p>
            <a:pPr marL="0">
              <a:spcBef>
                <a:spcPts val="0"/>
              </a:spcBef>
              <a:buNone/>
            </a:pPr>
            <a:r>
              <a:rPr lang="en-US" dirty="0"/>
              <a:t>Johnny </a:t>
            </a:r>
            <a:r>
              <a:rPr lang="en-US" dirty="0" smtClean="0"/>
              <a:t>says he </a:t>
            </a:r>
            <a:r>
              <a:rPr lang="en-US" dirty="0"/>
              <a:t>wants to go </a:t>
            </a:r>
            <a:r>
              <a:rPr lang="en-US" dirty="0" smtClean="0"/>
              <a:t>home </a:t>
            </a:r>
            <a:r>
              <a:rPr lang="en-US" dirty="0"/>
              <a:t>and confess his </a:t>
            </a:r>
            <a:r>
              <a:rPr lang="en-US" dirty="0" smtClean="0"/>
              <a:t>crime because it is unfair to Ponyboy. </a:t>
            </a:r>
            <a:r>
              <a:rPr lang="en-US" dirty="0"/>
              <a:t>Dally tries to change </a:t>
            </a:r>
            <a:r>
              <a:rPr lang="en-US" dirty="0" smtClean="0"/>
              <a:t>his mind</a:t>
            </a:r>
            <a:r>
              <a:rPr lang="en-US" dirty="0"/>
              <a:t>, </a:t>
            </a:r>
            <a:r>
              <a:rPr lang="en-US" dirty="0" smtClean="0"/>
              <a:t>but Johnny does not give up. Dally </a:t>
            </a:r>
            <a:r>
              <a:rPr lang="en-US" dirty="0"/>
              <a:t>begins to drive </a:t>
            </a:r>
            <a:r>
              <a:rPr lang="en-US" dirty="0" smtClean="0"/>
              <a:t>the boys home</a:t>
            </a:r>
            <a:r>
              <a:rPr lang="en-US" dirty="0"/>
              <a:t>. </a:t>
            </a:r>
            <a:endParaRPr lang="en-US" dirty="0" smtClean="0"/>
          </a:p>
          <a:p>
            <a:pPr marL="0">
              <a:spcBef>
                <a:spcPts val="0"/>
              </a:spcBef>
              <a:buNone/>
            </a:pPr>
            <a:endParaRPr lang="en-US" dirty="0" smtClean="0"/>
          </a:p>
          <a:p>
            <a:pPr marL="0">
              <a:spcBef>
                <a:spcPts val="0"/>
              </a:spcBef>
              <a:buNone/>
            </a:pPr>
            <a:endParaRPr lang="en-US" dirty="0" smtClean="0"/>
          </a:p>
          <a:p>
            <a:pPr marL="0">
              <a:spcBef>
                <a:spcPts val="0"/>
              </a:spcBef>
              <a:buNone/>
            </a:pPr>
            <a:r>
              <a:rPr lang="en-US" dirty="0" smtClean="0"/>
              <a:t>As </a:t>
            </a:r>
            <a:r>
              <a:rPr lang="en-US" dirty="0"/>
              <a:t>they drive past </a:t>
            </a:r>
            <a:endParaRPr lang="en-US" dirty="0" smtClean="0"/>
          </a:p>
          <a:p>
            <a:pPr marL="0">
              <a:spcBef>
                <a:spcPts val="0"/>
              </a:spcBef>
              <a:buNone/>
            </a:pPr>
            <a:r>
              <a:rPr lang="en-US" dirty="0" smtClean="0"/>
              <a:t>the church, </a:t>
            </a:r>
            <a:r>
              <a:rPr lang="en-US" dirty="0"/>
              <a:t>they </a:t>
            </a:r>
            <a:endParaRPr lang="en-US" dirty="0" smtClean="0"/>
          </a:p>
          <a:p>
            <a:pPr marL="0">
              <a:spcBef>
                <a:spcPts val="0"/>
              </a:spcBef>
              <a:buNone/>
            </a:pPr>
            <a:r>
              <a:rPr lang="en-US" dirty="0" smtClean="0"/>
              <a:t>see </a:t>
            </a:r>
            <a:r>
              <a:rPr lang="en-US" dirty="0"/>
              <a:t>that it is on </a:t>
            </a:r>
            <a:endParaRPr lang="en-US" dirty="0" smtClean="0"/>
          </a:p>
          <a:p>
            <a:pPr marL="0">
              <a:spcBef>
                <a:spcPts val="0"/>
              </a:spcBef>
              <a:buNone/>
            </a:pPr>
            <a:r>
              <a:rPr lang="en-US" dirty="0" smtClean="0"/>
              <a:t>fire</a:t>
            </a:r>
            <a:r>
              <a:rPr lang="en-US" dirty="0"/>
              <a:t>. </a:t>
            </a:r>
            <a:r>
              <a:rPr lang="en-US" dirty="0" smtClean="0"/>
              <a:t>The </a:t>
            </a:r>
            <a:r>
              <a:rPr lang="en-US" dirty="0"/>
              <a:t>boys </a:t>
            </a:r>
            <a:endParaRPr lang="en-US" dirty="0" smtClean="0"/>
          </a:p>
          <a:p>
            <a:pPr marL="0">
              <a:spcBef>
                <a:spcPts val="0"/>
              </a:spcBef>
              <a:buNone/>
            </a:pPr>
            <a:r>
              <a:rPr lang="en-US" dirty="0" smtClean="0"/>
              <a:t>jump </a:t>
            </a:r>
            <a:r>
              <a:rPr lang="en-US" dirty="0"/>
              <a:t>out of the </a:t>
            </a:r>
            <a:endParaRPr lang="en-US" dirty="0" smtClean="0"/>
          </a:p>
          <a:p>
            <a:pPr marL="0">
              <a:spcBef>
                <a:spcPts val="0"/>
              </a:spcBef>
              <a:buNone/>
            </a:pPr>
            <a:r>
              <a:rPr lang="en-US" dirty="0" smtClean="0"/>
              <a:t>car </a:t>
            </a:r>
            <a:r>
              <a:rPr lang="en-US" dirty="0"/>
              <a:t>to </a:t>
            </a:r>
            <a:r>
              <a:rPr lang="en-US" dirty="0" smtClean="0"/>
              <a:t>look at the </a:t>
            </a:r>
          </a:p>
          <a:p>
            <a:pPr marL="0">
              <a:spcBef>
                <a:spcPts val="0"/>
              </a:spcBef>
              <a:buNone/>
            </a:pPr>
            <a:r>
              <a:rPr lang="en-US" dirty="0" smtClean="0"/>
              <a:t>church.</a:t>
            </a:r>
            <a:endParaRPr lang="en-US" dirty="0"/>
          </a:p>
        </p:txBody>
      </p:sp>
      <p:pic>
        <p:nvPicPr>
          <p:cNvPr id="4" name="Picture 3" descr="church (1).jpg">
            <a:hlinkClick r:id="rId2"/>
          </p:cNvPr>
          <p:cNvPicPr>
            <a:picLocks noChangeAspect="1"/>
          </p:cNvPicPr>
          <p:nvPr/>
        </p:nvPicPr>
        <p:blipFill>
          <a:blip r:embed="rId3" cstate="print"/>
          <a:stretch>
            <a:fillRect/>
          </a:stretch>
        </p:blipFill>
        <p:spPr>
          <a:xfrm>
            <a:off x="3429000" y="2457450"/>
            <a:ext cx="5562600" cy="41719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5592763"/>
          </a:xfrm>
        </p:spPr>
        <p:txBody>
          <a:bodyPr>
            <a:normAutofit/>
          </a:bodyPr>
          <a:lstStyle/>
          <a:p>
            <a:pPr marL="0">
              <a:buNone/>
            </a:pPr>
            <a:r>
              <a:rPr lang="en-US" sz="2500" dirty="0" smtClean="0"/>
              <a:t>They </a:t>
            </a:r>
            <a:r>
              <a:rPr lang="en-US" sz="2500" dirty="0"/>
              <a:t>find </a:t>
            </a:r>
            <a:r>
              <a:rPr lang="en-US" sz="2500" dirty="0" smtClean="0"/>
              <a:t>school children </a:t>
            </a:r>
            <a:r>
              <a:rPr lang="en-US" sz="2500" dirty="0"/>
              <a:t>on a </a:t>
            </a:r>
            <a:r>
              <a:rPr lang="en-US" sz="2500" dirty="0" smtClean="0"/>
              <a:t>picnic and an adult is crying that </a:t>
            </a:r>
            <a:r>
              <a:rPr lang="en-US" sz="2500" dirty="0"/>
              <a:t>some </a:t>
            </a:r>
            <a:r>
              <a:rPr lang="en-US" sz="2500" dirty="0" smtClean="0"/>
              <a:t>children </a:t>
            </a:r>
            <a:r>
              <a:rPr lang="en-US" sz="2500" dirty="0"/>
              <a:t>are </a:t>
            </a:r>
            <a:r>
              <a:rPr lang="en-US" sz="2500" dirty="0" smtClean="0"/>
              <a:t>missing. Ponyboy </a:t>
            </a:r>
            <a:r>
              <a:rPr lang="en-US" sz="2500" dirty="0"/>
              <a:t>hears screaming from </a:t>
            </a:r>
            <a:r>
              <a:rPr lang="en-US" sz="2500" dirty="0" smtClean="0"/>
              <a:t>inside, so he </a:t>
            </a:r>
            <a:r>
              <a:rPr lang="en-US" sz="2500" dirty="0"/>
              <a:t>and Johnny </a:t>
            </a:r>
            <a:r>
              <a:rPr lang="en-US" sz="2500" dirty="0" smtClean="0"/>
              <a:t>go into </a:t>
            </a:r>
            <a:r>
              <a:rPr lang="en-US" sz="2500" dirty="0"/>
              <a:t>the burning </a:t>
            </a:r>
            <a:r>
              <a:rPr lang="en-US" sz="2500" dirty="0" smtClean="0"/>
              <a:t>church. They find </a:t>
            </a:r>
            <a:r>
              <a:rPr lang="en-US" sz="2500" dirty="0"/>
              <a:t>the children </a:t>
            </a:r>
            <a:r>
              <a:rPr lang="en-US" sz="2500" dirty="0" smtClean="0"/>
              <a:t>and lift them out a window</a:t>
            </a:r>
            <a:r>
              <a:rPr lang="en-US" sz="2500" dirty="0"/>
              <a:t>. </a:t>
            </a:r>
            <a:r>
              <a:rPr lang="en-US" sz="2500" dirty="0" smtClean="0"/>
              <a:t>As </a:t>
            </a:r>
            <a:r>
              <a:rPr lang="en-US" sz="2500" dirty="0"/>
              <a:t>they lift the last child out, the roof crumbles. Johnny pushes </a:t>
            </a:r>
            <a:r>
              <a:rPr lang="en-US" sz="2500" dirty="0" smtClean="0"/>
              <a:t>Ponyboy </a:t>
            </a:r>
            <a:r>
              <a:rPr lang="en-US" sz="2500" dirty="0"/>
              <a:t>out the window, </a:t>
            </a:r>
            <a:r>
              <a:rPr lang="en-US" sz="2500" dirty="0" smtClean="0"/>
              <a:t>and Ponyboy </a:t>
            </a:r>
            <a:r>
              <a:rPr lang="en-US" sz="2500" dirty="0"/>
              <a:t>hears Johnny scream. Ponyboy starts to go back </a:t>
            </a:r>
            <a:r>
              <a:rPr lang="en-US" sz="2500" dirty="0" smtClean="0"/>
              <a:t>for </a:t>
            </a:r>
            <a:r>
              <a:rPr lang="en-US" sz="2500" dirty="0"/>
              <a:t>Johnny, </a:t>
            </a:r>
            <a:r>
              <a:rPr lang="en-US" sz="2500" dirty="0" smtClean="0"/>
              <a:t>but something hits his back and knocks him out.</a:t>
            </a:r>
            <a:endParaRPr lang="en-US" sz="2500" dirty="0"/>
          </a:p>
          <a:p>
            <a:pPr marL="0">
              <a:buNone/>
            </a:pPr>
            <a:endParaRPr lang="en-US" sz="2400" dirty="0"/>
          </a:p>
        </p:txBody>
      </p:sp>
      <p:pic>
        <p:nvPicPr>
          <p:cNvPr id="4" name="Picture 3" descr="Pony_and_Johnny_in_the_fire.jpg">
            <a:hlinkClick r:id="rId2"/>
          </p:cNvPr>
          <p:cNvPicPr>
            <a:picLocks noChangeAspect="1"/>
          </p:cNvPicPr>
          <p:nvPr/>
        </p:nvPicPr>
        <p:blipFill>
          <a:blip r:embed="rId3" cstate="print"/>
          <a:stretch>
            <a:fillRect/>
          </a:stretch>
        </p:blipFill>
        <p:spPr>
          <a:xfrm>
            <a:off x="1790700" y="2895600"/>
            <a:ext cx="5562600" cy="373308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592763"/>
          </a:xfrm>
        </p:spPr>
        <p:txBody>
          <a:bodyPr>
            <a:normAutofit/>
          </a:bodyPr>
          <a:lstStyle/>
          <a:p>
            <a:pPr marL="0">
              <a:buNone/>
            </a:pPr>
            <a:r>
              <a:rPr lang="en-US" dirty="0"/>
              <a:t>When </a:t>
            </a:r>
            <a:r>
              <a:rPr lang="en-US" dirty="0" smtClean="0"/>
              <a:t>Ponyboy wakes up, he</a:t>
            </a:r>
            <a:r>
              <a:rPr lang="en-US" dirty="0"/>
              <a:t> </a:t>
            </a:r>
            <a:r>
              <a:rPr lang="en-US" dirty="0" smtClean="0"/>
              <a:t>is </a:t>
            </a:r>
            <a:r>
              <a:rPr lang="en-US" dirty="0"/>
              <a:t>in an </a:t>
            </a:r>
            <a:r>
              <a:rPr lang="en-US" dirty="0" smtClean="0"/>
              <a:t>ambulance with one </a:t>
            </a:r>
            <a:r>
              <a:rPr lang="en-US" dirty="0"/>
              <a:t>of the </a:t>
            </a:r>
            <a:r>
              <a:rPr lang="en-US" dirty="0" smtClean="0"/>
              <a:t>adult school teachers. </a:t>
            </a:r>
            <a:r>
              <a:rPr lang="en-US" dirty="0"/>
              <a:t>The teacher tells </a:t>
            </a:r>
            <a:r>
              <a:rPr lang="en-US" dirty="0" smtClean="0"/>
              <a:t>Ponyboy that his </a:t>
            </a:r>
            <a:r>
              <a:rPr lang="en-US" dirty="0"/>
              <a:t>back caught on </a:t>
            </a:r>
            <a:r>
              <a:rPr lang="en-US" dirty="0" smtClean="0"/>
              <a:t>fire. He also says that Dally </a:t>
            </a:r>
            <a:r>
              <a:rPr lang="en-US" dirty="0"/>
              <a:t>was burned </a:t>
            </a:r>
            <a:r>
              <a:rPr lang="en-US" dirty="0" smtClean="0"/>
              <a:t>but would be fine and Johnny was </a:t>
            </a:r>
            <a:r>
              <a:rPr lang="en-US" dirty="0"/>
              <a:t>in </a:t>
            </a:r>
            <a:r>
              <a:rPr lang="en-US" dirty="0" smtClean="0"/>
              <a:t>bad shape.</a:t>
            </a:r>
            <a:endParaRPr lang="en-US" dirty="0"/>
          </a:p>
          <a:p>
            <a:pPr marL="0">
              <a:buNone/>
            </a:pPr>
            <a:endParaRPr lang="en-US" dirty="0"/>
          </a:p>
        </p:txBody>
      </p:sp>
      <p:pic>
        <p:nvPicPr>
          <p:cNvPr id="4" name="Picture 3" descr="fire.jpg">
            <a:hlinkClick r:id="rId2"/>
          </p:cNvPr>
          <p:cNvPicPr>
            <a:picLocks noChangeAspect="1"/>
          </p:cNvPicPr>
          <p:nvPr/>
        </p:nvPicPr>
        <p:blipFill>
          <a:blip r:embed="rId3" cstate="print"/>
          <a:stretch>
            <a:fillRect/>
          </a:stretch>
        </p:blipFill>
        <p:spPr>
          <a:xfrm>
            <a:off x="1981200" y="2743200"/>
            <a:ext cx="5181600" cy="3886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592763"/>
          </a:xfrm>
        </p:spPr>
        <p:txBody>
          <a:bodyPr>
            <a:normAutofit/>
          </a:bodyPr>
          <a:lstStyle/>
          <a:p>
            <a:pPr marL="0">
              <a:buNone/>
            </a:pPr>
            <a:r>
              <a:rPr lang="en-US" dirty="0" smtClean="0"/>
              <a:t>Darry </a:t>
            </a:r>
            <a:r>
              <a:rPr lang="en-US" dirty="0"/>
              <a:t>and </a:t>
            </a:r>
            <a:r>
              <a:rPr lang="en-US" dirty="0" smtClean="0"/>
              <a:t>Sodapop come to see Ponyboy in the hospital. </a:t>
            </a:r>
            <a:r>
              <a:rPr lang="en-US" dirty="0"/>
              <a:t>Sodapop hugs </a:t>
            </a:r>
            <a:r>
              <a:rPr lang="en-US" dirty="0" smtClean="0"/>
              <a:t>Ponyboy </a:t>
            </a:r>
            <a:r>
              <a:rPr lang="en-US" dirty="0"/>
              <a:t>and </a:t>
            </a:r>
            <a:r>
              <a:rPr lang="en-US" dirty="0" smtClean="0"/>
              <a:t>Darry cries. </a:t>
            </a:r>
            <a:r>
              <a:rPr lang="en-US" dirty="0"/>
              <a:t>The anger </a:t>
            </a:r>
            <a:r>
              <a:rPr lang="en-US" dirty="0" smtClean="0"/>
              <a:t>Ponyboy felt at Darry went away. </a:t>
            </a:r>
            <a:r>
              <a:rPr lang="en-US" dirty="0"/>
              <a:t>Ponyboy </a:t>
            </a:r>
            <a:r>
              <a:rPr lang="en-US" dirty="0" smtClean="0"/>
              <a:t>learned that Darry </a:t>
            </a:r>
            <a:r>
              <a:rPr lang="en-US" dirty="0"/>
              <a:t>does care about him; </a:t>
            </a:r>
            <a:r>
              <a:rPr lang="en-US" dirty="0" smtClean="0"/>
              <a:t>he is strict </a:t>
            </a:r>
            <a:r>
              <a:rPr lang="en-US" dirty="0"/>
              <a:t>because he loves </a:t>
            </a:r>
            <a:r>
              <a:rPr lang="en-US" dirty="0" smtClean="0"/>
              <a:t>Ponyboy </a:t>
            </a:r>
            <a:r>
              <a:rPr lang="en-US" dirty="0"/>
              <a:t>and wants him to </a:t>
            </a:r>
            <a:r>
              <a:rPr lang="en-US" dirty="0" smtClean="0"/>
              <a:t>be safe. </a:t>
            </a:r>
            <a:endParaRPr lang="en-US" dirty="0"/>
          </a:p>
          <a:p>
            <a:pPr marL="0">
              <a:buNone/>
            </a:pPr>
            <a:endParaRPr lang="en-US" dirty="0"/>
          </a:p>
        </p:txBody>
      </p:sp>
      <p:pic>
        <p:nvPicPr>
          <p:cNvPr id="4" name="Picture 3" descr="tumblr_m8iayevC9Z1qgzirho1_500.gif">
            <a:hlinkClick r:id="rId2"/>
          </p:cNvPr>
          <p:cNvPicPr>
            <a:picLocks noChangeAspect="1"/>
          </p:cNvPicPr>
          <p:nvPr/>
        </p:nvPicPr>
        <p:blipFill>
          <a:blip r:embed="rId3" cstate="print"/>
          <a:stretch>
            <a:fillRect/>
          </a:stretch>
        </p:blipFill>
        <p:spPr>
          <a:xfrm>
            <a:off x="912744" y="3200400"/>
            <a:ext cx="7318513" cy="336651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7</a:t>
            </a:r>
            <a:endParaRPr lang="en-US" sz="125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4637"/>
            <a:ext cx="8915400" cy="5592763"/>
          </a:xfrm>
        </p:spPr>
        <p:txBody>
          <a:bodyPr>
            <a:normAutofit/>
          </a:bodyPr>
          <a:lstStyle/>
          <a:p>
            <a:pPr marL="0">
              <a:buNone/>
            </a:pPr>
            <a:r>
              <a:rPr lang="en-US" sz="2800" dirty="0"/>
              <a:t>The </a:t>
            </a:r>
            <a:r>
              <a:rPr lang="en-US" sz="2800" dirty="0" smtClean="0"/>
              <a:t>police </a:t>
            </a:r>
            <a:r>
              <a:rPr lang="en-US" sz="2800" dirty="0"/>
              <a:t>interview </a:t>
            </a:r>
            <a:r>
              <a:rPr lang="en-US" sz="2800" dirty="0" smtClean="0"/>
              <a:t>Ponyboy</a:t>
            </a:r>
            <a:r>
              <a:rPr lang="en-US" sz="2800" dirty="0"/>
              <a:t>, </a:t>
            </a:r>
            <a:r>
              <a:rPr lang="en-US" sz="2800" dirty="0" smtClean="0"/>
              <a:t>Sodapop, </a:t>
            </a:r>
            <a:r>
              <a:rPr lang="en-US" sz="2800" dirty="0"/>
              <a:t>and </a:t>
            </a:r>
            <a:r>
              <a:rPr lang="en-US" sz="2800" dirty="0" smtClean="0"/>
              <a:t>Darry </a:t>
            </a:r>
            <a:r>
              <a:rPr lang="en-US" sz="2800" dirty="0"/>
              <a:t>in the </a:t>
            </a:r>
            <a:r>
              <a:rPr lang="en-US" sz="2800" dirty="0" smtClean="0"/>
              <a:t>hospital. </a:t>
            </a:r>
          </a:p>
          <a:p>
            <a:pPr marL="0">
              <a:buNone/>
            </a:pPr>
            <a:r>
              <a:rPr lang="en-US" sz="800" dirty="0" smtClean="0"/>
              <a:t> </a:t>
            </a:r>
          </a:p>
          <a:p>
            <a:pPr marL="0">
              <a:buNone/>
            </a:pPr>
            <a:r>
              <a:rPr lang="en-US" sz="2800" dirty="0" smtClean="0"/>
              <a:t>The </a:t>
            </a:r>
            <a:r>
              <a:rPr lang="en-US" sz="2800" dirty="0"/>
              <a:t>doctors </a:t>
            </a:r>
            <a:r>
              <a:rPr lang="en-US" sz="2800" dirty="0" smtClean="0"/>
              <a:t>say </a:t>
            </a:r>
            <a:r>
              <a:rPr lang="en-US" sz="2800" dirty="0"/>
              <a:t>that </a:t>
            </a:r>
            <a:r>
              <a:rPr lang="en-US" sz="2800" dirty="0" smtClean="0"/>
              <a:t>Dally </a:t>
            </a:r>
            <a:r>
              <a:rPr lang="en-US" sz="2800" dirty="0"/>
              <a:t>will be </a:t>
            </a:r>
            <a:r>
              <a:rPr lang="en-US" sz="2800" dirty="0" smtClean="0"/>
              <a:t>fine. They say that Johnny's </a:t>
            </a:r>
            <a:r>
              <a:rPr lang="en-US" sz="2800" dirty="0"/>
              <a:t>back was broken when the roof </a:t>
            </a:r>
            <a:r>
              <a:rPr lang="en-US" sz="2800" dirty="0" smtClean="0"/>
              <a:t>caved </a:t>
            </a:r>
            <a:r>
              <a:rPr lang="en-US" sz="2800" dirty="0"/>
              <a:t>in. </a:t>
            </a:r>
            <a:r>
              <a:rPr lang="en-US" sz="2800" dirty="0" smtClean="0"/>
              <a:t>If </a:t>
            </a:r>
            <a:r>
              <a:rPr lang="en-US" sz="2800" dirty="0"/>
              <a:t>Johnny </a:t>
            </a:r>
            <a:r>
              <a:rPr lang="en-US" sz="2800" dirty="0" smtClean="0"/>
              <a:t>lives, </a:t>
            </a:r>
            <a:r>
              <a:rPr lang="en-US" sz="2800" dirty="0"/>
              <a:t>he will be </a:t>
            </a:r>
            <a:r>
              <a:rPr lang="en-US" sz="2800" dirty="0" smtClean="0"/>
              <a:t>hurt for the rest of his life. </a:t>
            </a:r>
          </a:p>
          <a:p>
            <a:pPr marL="0">
              <a:buNone/>
            </a:pPr>
            <a:endParaRPr lang="en-US" sz="2800" dirty="0"/>
          </a:p>
          <a:p>
            <a:pPr marL="0">
              <a:buNone/>
            </a:pPr>
            <a:endParaRPr lang="en-US" sz="2800" dirty="0"/>
          </a:p>
        </p:txBody>
      </p:sp>
      <p:pic>
        <p:nvPicPr>
          <p:cNvPr id="4" name="Picture 3" descr="The-Outsiders1.jpg">
            <a:hlinkClick r:id="rId2"/>
          </p:cNvPr>
          <p:cNvPicPr>
            <a:picLocks noChangeAspect="1"/>
          </p:cNvPicPr>
          <p:nvPr/>
        </p:nvPicPr>
        <p:blipFill>
          <a:blip r:embed="rId3" cstate="print"/>
          <a:stretch>
            <a:fillRect/>
          </a:stretch>
        </p:blipFill>
        <p:spPr>
          <a:xfrm>
            <a:off x="571500" y="3151584"/>
            <a:ext cx="8001000" cy="33254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437"/>
            <a:ext cx="8763000" cy="6735763"/>
          </a:xfrm>
        </p:spPr>
        <p:txBody>
          <a:bodyPr>
            <a:noAutofit/>
          </a:bodyPr>
          <a:lstStyle/>
          <a:p>
            <a:pPr marL="0">
              <a:spcBef>
                <a:spcPts val="0"/>
              </a:spcBef>
              <a:buNone/>
            </a:pPr>
            <a:r>
              <a:rPr lang="en-US" sz="2600" dirty="0" smtClean="0"/>
              <a:t>Two-Bit </a:t>
            </a:r>
            <a:r>
              <a:rPr lang="en-US" sz="2600" dirty="0"/>
              <a:t>and </a:t>
            </a:r>
            <a:r>
              <a:rPr lang="en-US" sz="2600" dirty="0" smtClean="0"/>
              <a:t>Ponyboy get </a:t>
            </a:r>
            <a:r>
              <a:rPr lang="en-US" sz="2600" dirty="0"/>
              <a:t>cokes at </a:t>
            </a:r>
            <a:r>
              <a:rPr lang="en-US" sz="2600" dirty="0" smtClean="0"/>
              <a:t>the Tasty </a:t>
            </a:r>
            <a:r>
              <a:rPr lang="en-US" sz="2600" dirty="0"/>
              <a:t>Freeze. A blue </a:t>
            </a:r>
            <a:r>
              <a:rPr lang="en-US" sz="2600" dirty="0" smtClean="0"/>
              <a:t>car pulls </a:t>
            </a:r>
            <a:r>
              <a:rPr lang="en-US" sz="2600" dirty="0"/>
              <a:t>up to the restaurant, and </a:t>
            </a:r>
            <a:r>
              <a:rPr lang="en-US" sz="2600" dirty="0" smtClean="0"/>
              <a:t>they </a:t>
            </a:r>
            <a:r>
              <a:rPr lang="en-US" sz="2600" dirty="0"/>
              <a:t>see the group of </a:t>
            </a:r>
            <a:r>
              <a:rPr lang="en-US" sz="2600" dirty="0" smtClean="0"/>
              <a:t>Socs </a:t>
            </a:r>
            <a:r>
              <a:rPr lang="en-US" sz="2600" dirty="0"/>
              <a:t>that jumped </a:t>
            </a:r>
            <a:r>
              <a:rPr lang="en-US" sz="2600" dirty="0" smtClean="0"/>
              <a:t>Ponyboy in </a:t>
            </a:r>
            <a:r>
              <a:rPr lang="en-US" sz="2600" dirty="0"/>
              <a:t>the park. </a:t>
            </a:r>
            <a:endParaRPr lang="en-US" sz="2600" dirty="0" smtClean="0"/>
          </a:p>
          <a:p>
            <a:pPr marL="0">
              <a:spcBef>
                <a:spcPts val="0"/>
              </a:spcBef>
              <a:buNone/>
            </a:pPr>
            <a:endParaRPr lang="en-US" sz="2600" dirty="0" smtClean="0"/>
          </a:p>
          <a:p>
            <a:pPr marL="0">
              <a:spcBef>
                <a:spcPts val="0"/>
              </a:spcBef>
              <a:buNone/>
            </a:pPr>
            <a:endParaRPr lang="en-US" sz="2600" dirty="0" smtClean="0"/>
          </a:p>
          <a:p>
            <a:pPr marL="0">
              <a:spcBef>
                <a:spcPts val="0"/>
              </a:spcBef>
              <a:buNone/>
            </a:pPr>
            <a:endParaRPr lang="en-US" sz="2600" dirty="0" smtClean="0"/>
          </a:p>
          <a:p>
            <a:pPr marL="0">
              <a:spcBef>
                <a:spcPts val="0"/>
              </a:spcBef>
              <a:buNone/>
            </a:pPr>
            <a:endParaRPr lang="en-US" sz="2600" dirty="0" smtClean="0"/>
          </a:p>
          <a:p>
            <a:pPr marL="0">
              <a:spcBef>
                <a:spcPts val="0"/>
              </a:spcBef>
              <a:buNone/>
            </a:pPr>
            <a:endParaRPr lang="en-US" sz="2600" dirty="0" smtClean="0"/>
          </a:p>
          <a:p>
            <a:pPr marL="0">
              <a:spcBef>
                <a:spcPts val="0"/>
              </a:spcBef>
              <a:buNone/>
            </a:pPr>
            <a:endParaRPr lang="en-US" sz="2600" dirty="0" smtClean="0"/>
          </a:p>
          <a:p>
            <a:pPr marL="0">
              <a:spcBef>
                <a:spcPts val="0"/>
              </a:spcBef>
              <a:buNone/>
            </a:pPr>
            <a:endParaRPr lang="en-US" sz="2600" dirty="0" smtClean="0"/>
          </a:p>
          <a:p>
            <a:pPr marL="0">
              <a:spcBef>
                <a:spcPts val="0"/>
              </a:spcBef>
              <a:buNone/>
            </a:pPr>
            <a:endParaRPr lang="en-US" sz="2600" dirty="0" smtClean="0"/>
          </a:p>
          <a:p>
            <a:pPr marL="0">
              <a:spcBef>
                <a:spcPts val="0"/>
              </a:spcBef>
              <a:buNone/>
            </a:pPr>
            <a:endParaRPr lang="en-US" sz="2600" dirty="0" smtClean="0"/>
          </a:p>
          <a:p>
            <a:pPr marL="0">
              <a:spcBef>
                <a:spcPts val="0"/>
              </a:spcBef>
              <a:buNone/>
            </a:pPr>
            <a:r>
              <a:rPr lang="en-US" sz="2600" dirty="0" smtClean="0"/>
              <a:t>Randy walks over and says he wants to talk. He is not going to fight at the big fight because he is sick from Bob’s death. Randy says that Bob was his best friend. Ponyboy realizes that Socs can be human too.</a:t>
            </a:r>
            <a:endParaRPr lang="en-US" sz="2600" dirty="0"/>
          </a:p>
        </p:txBody>
      </p:sp>
      <p:pic>
        <p:nvPicPr>
          <p:cNvPr id="4" name="Picture 3" descr="Randy-and-Ponyboy-the-outsiders-live-on-30662483-256-192.jpg">
            <a:hlinkClick r:id="rId2"/>
          </p:cNvPr>
          <p:cNvPicPr>
            <a:picLocks noChangeAspect="1"/>
          </p:cNvPicPr>
          <p:nvPr/>
        </p:nvPicPr>
        <p:blipFill>
          <a:blip r:embed="rId3" cstate="print"/>
          <a:stretch>
            <a:fillRect/>
          </a:stretch>
        </p:blipFill>
        <p:spPr>
          <a:xfrm>
            <a:off x="2393950" y="1600200"/>
            <a:ext cx="4356100" cy="32670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8</a:t>
            </a:r>
            <a:endParaRPr lang="en-US" sz="125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05800" cy="6477000"/>
          </a:xfrm>
        </p:spPr>
        <p:txBody>
          <a:bodyPr>
            <a:normAutofit fontScale="85000" lnSpcReduction="20000"/>
          </a:bodyPr>
          <a:lstStyle/>
          <a:p>
            <a:pPr marL="0">
              <a:buNone/>
            </a:pPr>
            <a:r>
              <a:rPr lang="en-US" dirty="0" smtClean="0"/>
              <a:t>After the talk with Randy, Two-Bit </a:t>
            </a:r>
            <a:r>
              <a:rPr lang="en-US" dirty="0"/>
              <a:t>and </a:t>
            </a:r>
            <a:r>
              <a:rPr lang="en-US" dirty="0" smtClean="0"/>
              <a:t>Ponyboy </a:t>
            </a:r>
            <a:r>
              <a:rPr lang="en-US" dirty="0"/>
              <a:t>go see Johnny and </a:t>
            </a:r>
            <a:r>
              <a:rPr lang="en-US" dirty="0" smtClean="0"/>
              <a:t>Dally </a:t>
            </a:r>
            <a:r>
              <a:rPr lang="en-US" dirty="0"/>
              <a:t>in the hospital</a:t>
            </a:r>
            <a:r>
              <a:rPr lang="en-US" dirty="0" smtClean="0"/>
              <a:t>. They bring Johnny another copy of </a:t>
            </a:r>
            <a:r>
              <a:rPr lang="en-US" i="1" dirty="0" smtClean="0"/>
              <a:t>Gone with the Wind</a:t>
            </a:r>
            <a:r>
              <a:rPr lang="en-US" dirty="0" smtClean="0"/>
              <a:t>, since his copy burned in the fire.</a:t>
            </a:r>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r>
              <a:rPr lang="en-US" dirty="0" smtClean="0"/>
              <a:t>On the way home, they see Cherry. She says the Socs agree to fight with no weapons. He asks her if she can see the sunset on the West Side, and when she says she can, he tells her to remember he can see it on the East Side too.</a:t>
            </a:r>
            <a:endParaRPr lang="en-US" dirty="0"/>
          </a:p>
        </p:txBody>
      </p:sp>
      <p:pic>
        <p:nvPicPr>
          <p:cNvPr id="4" name="Picture 3" descr="the_outsiders__pony__two_bit_by_youdigokaybaby-d3enkjg.png">
            <a:hlinkClick r:id="rId2"/>
          </p:cNvPr>
          <p:cNvPicPr>
            <a:picLocks noChangeAspect="1"/>
          </p:cNvPicPr>
          <p:nvPr/>
        </p:nvPicPr>
        <p:blipFill>
          <a:blip r:embed="rId3" cstate="print"/>
          <a:stretch>
            <a:fillRect/>
          </a:stretch>
        </p:blipFill>
        <p:spPr>
          <a:xfrm>
            <a:off x="926592" y="1676400"/>
            <a:ext cx="7290816" cy="304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Socs</a:t>
            </a:r>
            <a:endParaRPr lang="en-US" dirty="0"/>
          </a:p>
        </p:txBody>
      </p:sp>
      <p:pic>
        <p:nvPicPr>
          <p:cNvPr id="4" name="Picture 3" descr="socs.jpg">
            <a:hlinkClick r:id="rId2"/>
          </p:cNvPr>
          <p:cNvPicPr>
            <a:picLocks noChangeAspect="1"/>
          </p:cNvPicPr>
          <p:nvPr/>
        </p:nvPicPr>
        <p:blipFill>
          <a:blip r:embed="rId3" cstate="print"/>
          <a:stretch>
            <a:fillRect/>
          </a:stretch>
        </p:blipFill>
        <p:spPr>
          <a:xfrm>
            <a:off x="1074602" y="1456118"/>
            <a:ext cx="6994796" cy="46398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9</a:t>
            </a:r>
            <a:endParaRPr lang="en-US" sz="12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592763"/>
          </a:xfrm>
        </p:spPr>
        <p:txBody>
          <a:bodyPr>
            <a:normAutofit/>
          </a:bodyPr>
          <a:lstStyle/>
          <a:p>
            <a:pPr marL="0">
              <a:spcBef>
                <a:spcPts val="0"/>
              </a:spcBef>
              <a:buNone/>
            </a:pPr>
            <a:r>
              <a:rPr lang="en-US" dirty="0" smtClean="0"/>
              <a:t>Before the big fight, the boys took a bath and </a:t>
            </a:r>
            <a:r>
              <a:rPr lang="en-US" dirty="0"/>
              <a:t>made themselves look </a:t>
            </a:r>
            <a:r>
              <a:rPr lang="en-US" dirty="0" smtClean="0"/>
              <a:t>tough. Twenty-two Socs show up to </a:t>
            </a:r>
            <a:r>
              <a:rPr lang="en-US" dirty="0"/>
              <a:t>fight the </a:t>
            </a:r>
            <a:r>
              <a:rPr lang="en-US" dirty="0" smtClean="0"/>
              <a:t>twenty Greasers</a:t>
            </a:r>
            <a:r>
              <a:rPr lang="en-US" dirty="0"/>
              <a:t>. Darry </a:t>
            </a:r>
            <a:r>
              <a:rPr lang="en-US" dirty="0" smtClean="0"/>
              <a:t>starts </a:t>
            </a:r>
            <a:r>
              <a:rPr lang="en-US" dirty="0"/>
              <a:t>the </a:t>
            </a:r>
            <a:r>
              <a:rPr lang="en-US" dirty="0" smtClean="0"/>
              <a:t>fight against a Soc member and the fight </a:t>
            </a:r>
            <a:r>
              <a:rPr lang="en-US" dirty="0"/>
              <a:t>breaks </a:t>
            </a:r>
            <a:r>
              <a:rPr lang="en-US" dirty="0" smtClean="0"/>
              <a:t>out. </a:t>
            </a:r>
          </a:p>
          <a:p>
            <a:pPr marL="0">
              <a:spcBef>
                <a:spcPts val="0"/>
              </a:spcBef>
              <a:buNone/>
            </a:pPr>
            <a:r>
              <a:rPr lang="en-US" dirty="0" smtClean="0"/>
              <a:t>After </a:t>
            </a:r>
            <a:r>
              <a:rPr lang="en-US" dirty="0"/>
              <a:t>a long </a:t>
            </a:r>
            <a:r>
              <a:rPr lang="en-US" dirty="0" smtClean="0"/>
              <a:t>fight, </a:t>
            </a:r>
          </a:p>
          <a:p>
            <a:pPr marL="0">
              <a:spcBef>
                <a:spcPts val="0"/>
              </a:spcBef>
              <a:buNone/>
            </a:pPr>
            <a:r>
              <a:rPr lang="en-US" dirty="0" smtClean="0"/>
              <a:t>the Greasers </a:t>
            </a:r>
            <a:r>
              <a:rPr lang="en-US" dirty="0"/>
              <a:t>win.</a:t>
            </a:r>
          </a:p>
          <a:p>
            <a:pPr marL="0">
              <a:spcBef>
                <a:spcPts val="0"/>
              </a:spcBef>
              <a:buNone/>
            </a:pPr>
            <a:endParaRPr lang="en-US" dirty="0"/>
          </a:p>
        </p:txBody>
      </p:sp>
      <p:pic>
        <p:nvPicPr>
          <p:cNvPr id="4" name="Picture 3" descr="RUMBLE-the-outsiders-4744985-450-303.jpg">
            <a:hlinkClick r:id="rId2"/>
          </p:cNvPr>
          <p:cNvPicPr>
            <a:picLocks noChangeAspect="1"/>
          </p:cNvPicPr>
          <p:nvPr/>
        </p:nvPicPr>
        <p:blipFill>
          <a:blip r:embed="rId3" cstate="print"/>
          <a:stretch>
            <a:fillRect/>
          </a:stretch>
        </p:blipFill>
        <p:spPr>
          <a:xfrm>
            <a:off x="3429000" y="2743200"/>
            <a:ext cx="5486400" cy="369417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592763"/>
          </a:xfrm>
        </p:spPr>
        <p:txBody>
          <a:bodyPr/>
          <a:lstStyle/>
          <a:p>
            <a:pPr marL="0">
              <a:buNone/>
            </a:pPr>
            <a:r>
              <a:rPr lang="en-US" dirty="0"/>
              <a:t>When the </a:t>
            </a:r>
            <a:r>
              <a:rPr lang="en-US" dirty="0" smtClean="0"/>
              <a:t>fight ends</a:t>
            </a:r>
            <a:r>
              <a:rPr lang="en-US" dirty="0"/>
              <a:t>, </a:t>
            </a:r>
            <a:r>
              <a:rPr lang="en-US" dirty="0" smtClean="0"/>
              <a:t>Dally </a:t>
            </a:r>
            <a:r>
              <a:rPr lang="en-US" dirty="0"/>
              <a:t>and </a:t>
            </a:r>
            <a:r>
              <a:rPr lang="en-US" dirty="0" smtClean="0"/>
              <a:t>Ponyboy </a:t>
            </a:r>
            <a:r>
              <a:rPr lang="en-US" dirty="0"/>
              <a:t>go to the hospital to see Johnny. </a:t>
            </a:r>
            <a:r>
              <a:rPr lang="en-US" dirty="0" smtClean="0"/>
              <a:t>They find </a:t>
            </a:r>
            <a:r>
              <a:rPr lang="en-US" dirty="0"/>
              <a:t>Johnny dying. Johnny </a:t>
            </a:r>
            <a:r>
              <a:rPr lang="en-US" dirty="0" smtClean="0"/>
              <a:t>tells them that </a:t>
            </a:r>
            <a:r>
              <a:rPr lang="en-US" dirty="0"/>
              <a:t>fighting is </a:t>
            </a:r>
            <a:r>
              <a:rPr lang="en-US" dirty="0" smtClean="0"/>
              <a:t>useless and tells Ponyboy </a:t>
            </a:r>
            <a:r>
              <a:rPr lang="en-US" dirty="0"/>
              <a:t>to “stay </a:t>
            </a:r>
            <a:r>
              <a:rPr lang="en-US" dirty="0" smtClean="0"/>
              <a:t>gold,” then he dies</a:t>
            </a:r>
            <a:r>
              <a:rPr lang="en-US" dirty="0"/>
              <a:t>. Dally </a:t>
            </a:r>
            <a:r>
              <a:rPr lang="en-US" dirty="0" smtClean="0"/>
              <a:t>is filled with sadness </a:t>
            </a:r>
            <a:r>
              <a:rPr lang="en-US" dirty="0"/>
              <a:t>and runs </a:t>
            </a:r>
            <a:r>
              <a:rPr lang="en-US" dirty="0" smtClean="0"/>
              <a:t>out of the </a:t>
            </a:r>
            <a:r>
              <a:rPr lang="en-US" dirty="0"/>
              <a:t>room. </a:t>
            </a:r>
          </a:p>
          <a:p>
            <a:pPr marL="0">
              <a:buNone/>
            </a:pPr>
            <a:endParaRPr lang="en-US" dirty="0"/>
          </a:p>
        </p:txBody>
      </p:sp>
      <p:pic>
        <p:nvPicPr>
          <p:cNvPr id="4" name="Picture 3" descr="tumblr_lpc80mY6591qfn662o1_500.gif">
            <a:hlinkClick r:id="rId2"/>
          </p:cNvPr>
          <p:cNvPicPr>
            <a:picLocks noChangeAspect="1"/>
          </p:cNvPicPr>
          <p:nvPr/>
        </p:nvPicPr>
        <p:blipFill>
          <a:blip r:embed="rId3" cstate="print"/>
          <a:stretch>
            <a:fillRect/>
          </a:stretch>
        </p:blipFill>
        <p:spPr>
          <a:xfrm>
            <a:off x="848591" y="3276600"/>
            <a:ext cx="7446818" cy="32766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10</a:t>
            </a:r>
            <a:endParaRPr lang="en-US" sz="125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85000" lnSpcReduction="20000"/>
          </a:bodyPr>
          <a:lstStyle/>
          <a:p>
            <a:pPr marL="0">
              <a:buNone/>
            </a:pPr>
            <a:r>
              <a:rPr lang="en-US" dirty="0" smtClean="0"/>
              <a:t>Ponyboy leaves the hospital alone. His head </a:t>
            </a:r>
            <a:r>
              <a:rPr lang="en-US" dirty="0"/>
              <a:t>is </a:t>
            </a:r>
            <a:r>
              <a:rPr lang="en-US" dirty="0" smtClean="0"/>
              <a:t>bleeding and he is confused. </a:t>
            </a:r>
            <a:r>
              <a:rPr lang="en-US" dirty="0"/>
              <a:t>At home, he </a:t>
            </a:r>
            <a:r>
              <a:rPr lang="en-US" dirty="0" smtClean="0"/>
              <a:t>tells a group of Greasers that Johnny died. Right then, Dally </a:t>
            </a:r>
            <a:r>
              <a:rPr lang="en-US" dirty="0"/>
              <a:t>calls and says he </a:t>
            </a:r>
            <a:r>
              <a:rPr lang="en-US" dirty="0" smtClean="0"/>
              <a:t>robbed </a:t>
            </a:r>
            <a:r>
              <a:rPr lang="en-US" dirty="0"/>
              <a:t>a grocery store and is running from the police. </a:t>
            </a: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a:p>
          <a:p>
            <a:pPr marL="0">
              <a:buNone/>
            </a:pPr>
            <a:r>
              <a:rPr lang="en-US" dirty="0" smtClean="0"/>
              <a:t>The Greasers go out </a:t>
            </a:r>
            <a:r>
              <a:rPr lang="en-US" dirty="0"/>
              <a:t>and </a:t>
            </a:r>
            <a:r>
              <a:rPr lang="en-US" dirty="0" smtClean="0"/>
              <a:t>see the </a:t>
            </a:r>
            <a:r>
              <a:rPr lang="en-US" dirty="0"/>
              <a:t>police </a:t>
            </a:r>
            <a:r>
              <a:rPr lang="en-US" dirty="0" smtClean="0"/>
              <a:t>chasing Dally. </a:t>
            </a:r>
            <a:r>
              <a:rPr lang="en-US" dirty="0"/>
              <a:t>Dally </a:t>
            </a:r>
            <a:r>
              <a:rPr lang="en-US" dirty="0" smtClean="0"/>
              <a:t>starts to pull </a:t>
            </a:r>
            <a:r>
              <a:rPr lang="en-US" dirty="0"/>
              <a:t>out </a:t>
            </a:r>
            <a:r>
              <a:rPr lang="en-US" dirty="0" smtClean="0"/>
              <a:t>his gun </a:t>
            </a:r>
            <a:r>
              <a:rPr lang="en-US" dirty="0"/>
              <a:t>and the police shoot him down. Dally </a:t>
            </a:r>
            <a:r>
              <a:rPr lang="en-US" dirty="0" smtClean="0"/>
              <a:t>falls to </a:t>
            </a:r>
            <a:r>
              <a:rPr lang="en-US" dirty="0"/>
              <a:t>the ground, dead. </a:t>
            </a:r>
            <a:r>
              <a:rPr lang="en-US" dirty="0" smtClean="0"/>
              <a:t>Feeling </a:t>
            </a:r>
            <a:r>
              <a:rPr lang="en-US" dirty="0"/>
              <a:t>dizzy and </a:t>
            </a:r>
            <a:r>
              <a:rPr lang="en-US" dirty="0" smtClean="0"/>
              <a:t>overwhelmed, Ponyboy </a:t>
            </a:r>
            <a:r>
              <a:rPr lang="en-US" dirty="0"/>
              <a:t>passes out</a:t>
            </a:r>
            <a:r>
              <a:rPr lang="en-US" dirty="0" smtClean="0"/>
              <a:t>.</a:t>
            </a:r>
            <a:endParaRPr lang="en-US" dirty="0"/>
          </a:p>
        </p:txBody>
      </p:sp>
      <p:pic>
        <p:nvPicPr>
          <p:cNvPr id="4" name="Picture 3" descr="0.jpg">
            <a:hlinkClick r:id="rId2"/>
          </p:cNvPr>
          <p:cNvPicPr>
            <a:picLocks noChangeAspect="1"/>
          </p:cNvPicPr>
          <p:nvPr/>
        </p:nvPicPr>
        <p:blipFill>
          <a:blip r:embed="rId3" cstate="print"/>
          <a:stretch>
            <a:fillRect/>
          </a:stretch>
        </p:blipFill>
        <p:spPr>
          <a:xfrm>
            <a:off x="2438400" y="1752600"/>
            <a:ext cx="4267200" cy="32004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592763"/>
          </a:xfrm>
        </p:spPr>
        <p:txBody>
          <a:bodyPr/>
          <a:lstStyle/>
          <a:p>
            <a:pPr marL="0">
              <a:buNone/>
            </a:pPr>
            <a:r>
              <a:rPr lang="en-US" dirty="0"/>
              <a:t>When </a:t>
            </a:r>
            <a:r>
              <a:rPr lang="en-US" dirty="0" smtClean="0"/>
              <a:t>Ponyboy wakes up, Darry </a:t>
            </a:r>
            <a:r>
              <a:rPr lang="en-US" dirty="0"/>
              <a:t>is at his side. Ponyboy learns he got a concussion </a:t>
            </a:r>
            <a:r>
              <a:rPr lang="en-US" dirty="0" smtClean="0"/>
              <a:t>during the big fight. He was kicked in </a:t>
            </a:r>
            <a:r>
              <a:rPr lang="en-US" dirty="0"/>
              <a:t>the </a:t>
            </a:r>
            <a:r>
              <a:rPr lang="en-US" dirty="0" smtClean="0"/>
              <a:t>head </a:t>
            </a:r>
            <a:r>
              <a:rPr lang="en-US" dirty="0"/>
              <a:t>and </a:t>
            </a:r>
            <a:r>
              <a:rPr lang="en-US" dirty="0" smtClean="0"/>
              <a:t>had </a:t>
            </a:r>
            <a:r>
              <a:rPr lang="en-US" dirty="0"/>
              <a:t>been </a:t>
            </a:r>
            <a:r>
              <a:rPr lang="en-US" dirty="0" smtClean="0"/>
              <a:t>in </a:t>
            </a:r>
            <a:r>
              <a:rPr lang="en-US" dirty="0"/>
              <a:t>bed for three days. </a:t>
            </a:r>
          </a:p>
          <a:p>
            <a:pPr marL="0">
              <a:buNone/>
            </a:pPr>
            <a:endParaRPr lang="en-US" dirty="0"/>
          </a:p>
        </p:txBody>
      </p:sp>
      <p:pic>
        <p:nvPicPr>
          <p:cNvPr id="4" name="Picture 3" descr="tumblr_me1sougO0t1qiva12o1_500.jpg">
            <a:hlinkClick r:id="rId2"/>
          </p:cNvPr>
          <p:cNvPicPr>
            <a:picLocks noChangeAspect="1"/>
          </p:cNvPicPr>
          <p:nvPr/>
        </p:nvPicPr>
        <p:blipFill>
          <a:blip r:embed="rId3" cstate="print"/>
          <a:stretch>
            <a:fillRect/>
          </a:stretch>
        </p:blipFill>
        <p:spPr>
          <a:xfrm>
            <a:off x="1687286" y="2438400"/>
            <a:ext cx="5769429" cy="4038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11</a:t>
            </a:r>
            <a:endParaRPr lang="en-US" sz="125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8229600" cy="5943600"/>
          </a:xfrm>
        </p:spPr>
        <p:txBody>
          <a:bodyPr>
            <a:normAutofit/>
          </a:bodyPr>
          <a:lstStyle/>
          <a:p>
            <a:pPr marL="0">
              <a:buNone/>
            </a:pPr>
            <a:r>
              <a:rPr lang="en-US" dirty="0"/>
              <a:t>Ponyboy </a:t>
            </a:r>
            <a:r>
              <a:rPr lang="en-US" dirty="0" smtClean="0"/>
              <a:t>has to stay in bed </a:t>
            </a:r>
            <a:r>
              <a:rPr lang="en-US" dirty="0"/>
              <a:t>for a week after he wakes up from his concussion. </a:t>
            </a: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smtClean="0"/>
          </a:p>
          <a:p>
            <a:pPr marL="0">
              <a:buNone/>
            </a:pPr>
            <a:endParaRPr lang="en-US" dirty="0"/>
          </a:p>
          <a:p>
            <a:pPr marL="0">
              <a:buNone/>
            </a:pPr>
            <a:r>
              <a:rPr lang="en-US" dirty="0" smtClean="0"/>
              <a:t>The hearing is scheduled soon after.</a:t>
            </a:r>
            <a:endParaRPr lang="en-US" dirty="0"/>
          </a:p>
          <a:p>
            <a:pPr marL="0">
              <a:buNone/>
            </a:pPr>
            <a:endParaRPr lang="en-US" dirty="0"/>
          </a:p>
        </p:txBody>
      </p:sp>
      <p:pic>
        <p:nvPicPr>
          <p:cNvPr id="4" name="Picture 3" descr="Johnny-the-outsiders-17894860-320-240.gif">
            <a:hlinkClick r:id="rId2"/>
          </p:cNvPr>
          <p:cNvPicPr>
            <a:picLocks noChangeAspect="1"/>
          </p:cNvPicPr>
          <p:nvPr/>
        </p:nvPicPr>
        <p:blipFill>
          <a:blip r:embed="rId3" cstate="print"/>
          <a:stretch>
            <a:fillRect/>
          </a:stretch>
        </p:blipFill>
        <p:spPr>
          <a:xfrm>
            <a:off x="1981200" y="1676400"/>
            <a:ext cx="5181600" cy="3886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12</a:t>
            </a:r>
            <a:endParaRPr lang="en-US" sz="125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10000"/>
          </a:bodyPr>
          <a:lstStyle/>
          <a:p>
            <a:pPr marL="0">
              <a:buNone/>
            </a:pPr>
            <a:r>
              <a:rPr lang="en-US" sz="2500" dirty="0"/>
              <a:t>Ponyboy </a:t>
            </a:r>
            <a:r>
              <a:rPr lang="en-US" sz="2500" dirty="0" smtClean="0"/>
              <a:t>doesn’t </a:t>
            </a:r>
            <a:r>
              <a:rPr lang="en-US" sz="2500" dirty="0"/>
              <a:t>speak </a:t>
            </a:r>
            <a:r>
              <a:rPr lang="en-US" sz="2500" dirty="0" smtClean="0"/>
              <a:t>a lot at </a:t>
            </a:r>
            <a:r>
              <a:rPr lang="en-US" sz="2500" dirty="0"/>
              <a:t>the </a:t>
            </a:r>
            <a:r>
              <a:rPr lang="en-US" sz="2500" dirty="0" smtClean="0"/>
              <a:t>hearing. Cherry testifies for Ponyboy. The Judge </a:t>
            </a:r>
            <a:r>
              <a:rPr lang="en-US" sz="2500" dirty="0"/>
              <a:t>asks </a:t>
            </a:r>
            <a:r>
              <a:rPr lang="en-US" sz="2500" dirty="0" smtClean="0"/>
              <a:t>Ponyboy about </a:t>
            </a:r>
            <a:r>
              <a:rPr lang="en-US" sz="2500" dirty="0"/>
              <a:t>his home </a:t>
            </a:r>
            <a:r>
              <a:rPr lang="en-US" sz="2500" dirty="0" smtClean="0"/>
              <a:t>life and then clears him of </a:t>
            </a:r>
            <a:r>
              <a:rPr lang="en-US" sz="2500" dirty="0"/>
              <a:t>all </a:t>
            </a:r>
            <a:r>
              <a:rPr lang="en-US" sz="2500" dirty="0" smtClean="0"/>
              <a:t>trouble. </a:t>
            </a:r>
          </a:p>
          <a:p>
            <a:pPr marL="0">
              <a:buNone/>
            </a:pPr>
            <a:endParaRPr lang="en-US" sz="2500" dirty="0" smtClean="0"/>
          </a:p>
          <a:p>
            <a:pPr marL="0">
              <a:buNone/>
            </a:pPr>
            <a:endParaRPr lang="en-US" sz="2500" dirty="0" smtClean="0"/>
          </a:p>
          <a:p>
            <a:pPr marL="0">
              <a:buNone/>
            </a:pPr>
            <a:endParaRPr lang="en-US" sz="2500" dirty="0" smtClean="0"/>
          </a:p>
          <a:p>
            <a:pPr marL="0">
              <a:buNone/>
            </a:pPr>
            <a:endParaRPr lang="en-US" sz="2500" dirty="0" smtClean="0"/>
          </a:p>
          <a:p>
            <a:pPr marL="0">
              <a:buNone/>
            </a:pPr>
            <a:endParaRPr lang="en-US" sz="2500" dirty="0" smtClean="0"/>
          </a:p>
          <a:p>
            <a:pPr marL="0">
              <a:buNone/>
            </a:pPr>
            <a:endParaRPr lang="en-US" sz="2500" dirty="0" smtClean="0"/>
          </a:p>
          <a:p>
            <a:pPr marL="0">
              <a:buNone/>
            </a:pPr>
            <a:endParaRPr lang="en-US" sz="2500" dirty="0" smtClean="0"/>
          </a:p>
          <a:p>
            <a:pPr marL="0">
              <a:buNone/>
            </a:pPr>
            <a:endParaRPr lang="en-US" sz="2500" dirty="0" smtClean="0"/>
          </a:p>
          <a:p>
            <a:pPr marL="0">
              <a:buNone/>
            </a:pPr>
            <a:endParaRPr lang="en-US" sz="2500" dirty="0" smtClean="0"/>
          </a:p>
          <a:p>
            <a:pPr marL="0">
              <a:buNone/>
            </a:pPr>
            <a:endParaRPr lang="en-US" sz="2500" dirty="0" smtClean="0"/>
          </a:p>
          <a:p>
            <a:pPr marL="0">
              <a:buNone/>
            </a:pPr>
            <a:endParaRPr lang="en-US" sz="2500" dirty="0"/>
          </a:p>
          <a:p>
            <a:pPr marL="0">
              <a:buNone/>
            </a:pPr>
            <a:r>
              <a:rPr lang="en-US" sz="2500" dirty="0" smtClean="0"/>
              <a:t>After </a:t>
            </a:r>
            <a:r>
              <a:rPr lang="en-US" sz="2500" dirty="0"/>
              <a:t>the hearing, P</a:t>
            </a:r>
            <a:r>
              <a:rPr lang="en-US" sz="2500" dirty="0" smtClean="0"/>
              <a:t>onyboy feels sad. </a:t>
            </a:r>
            <a:r>
              <a:rPr lang="en-US" sz="2500" dirty="0"/>
              <a:t>His grades </a:t>
            </a:r>
            <a:r>
              <a:rPr lang="en-US" sz="2500" dirty="0" smtClean="0"/>
              <a:t>drop and he </a:t>
            </a:r>
            <a:r>
              <a:rPr lang="en-US" sz="2500" dirty="0"/>
              <a:t>loses </a:t>
            </a:r>
            <a:r>
              <a:rPr lang="en-US" sz="2500" dirty="0" smtClean="0"/>
              <a:t>his appetite. </a:t>
            </a:r>
            <a:r>
              <a:rPr lang="en-US" sz="2500" dirty="0"/>
              <a:t>Ponyboy’s l</a:t>
            </a:r>
            <a:r>
              <a:rPr lang="en-US" sz="2500" dirty="0" smtClean="0"/>
              <a:t>anguage </a:t>
            </a:r>
            <a:r>
              <a:rPr lang="en-US" sz="2500" dirty="0"/>
              <a:t>a</a:t>
            </a:r>
            <a:r>
              <a:rPr lang="en-US" sz="2500" dirty="0" smtClean="0"/>
              <a:t>rts teacher</a:t>
            </a:r>
            <a:r>
              <a:rPr lang="en-US" sz="2500" dirty="0"/>
              <a:t>, </a:t>
            </a:r>
            <a:r>
              <a:rPr lang="en-US" sz="2500" dirty="0" smtClean="0"/>
              <a:t>Mr</a:t>
            </a:r>
            <a:r>
              <a:rPr lang="en-US" sz="2500" dirty="0"/>
              <a:t>. </a:t>
            </a:r>
            <a:r>
              <a:rPr lang="en-US" sz="2500" dirty="0" err="1" smtClean="0"/>
              <a:t>Syme</a:t>
            </a:r>
            <a:r>
              <a:rPr lang="en-US" sz="2500" dirty="0"/>
              <a:t>, says that </a:t>
            </a:r>
            <a:r>
              <a:rPr lang="en-US" sz="2500" dirty="0" smtClean="0"/>
              <a:t>Ponyboy </a:t>
            </a:r>
            <a:r>
              <a:rPr lang="en-US" sz="2500" dirty="0"/>
              <a:t>is </a:t>
            </a:r>
            <a:r>
              <a:rPr lang="en-US" sz="2500" dirty="0" smtClean="0"/>
              <a:t>failing and can </a:t>
            </a:r>
            <a:r>
              <a:rPr lang="en-US" sz="2500" dirty="0"/>
              <a:t>raise his grade </a:t>
            </a:r>
            <a:r>
              <a:rPr lang="en-US" sz="2500" dirty="0" smtClean="0"/>
              <a:t>by </a:t>
            </a:r>
            <a:r>
              <a:rPr lang="en-US" sz="2500" dirty="0"/>
              <a:t>writing </a:t>
            </a:r>
            <a:r>
              <a:rPr lang="en-US" sz="2500" dirty="0" smtClean="0"/>
              <a:t>a paragraph.</a:t>
            </a:r>
            <a:endParaRPr lang="en-US" sz="2500" dirty="0"/>
          </a:p>
        </p:txBody>
      </p:sp>
      <p:pic>
        <p:nvPicPr>
          <p:cNvPr id="4" name="Picture 3" descr="outsiders.jpg">
            <a:hlinkClick r:id="rId2"/>
          </p:cNvPr>
          <p:cNvPicPr>
            <a:picLocks noChangeAspect="1"/>
          </p:cNvPicPr>
          <p:nvPr/>
        </p:nvPicPr>
        <p:blipFill>
          <a:blip r:embed="rId3" cstate="print"/>
          <a:stretch>
            <a:fillRect/>
          </a:stretch>
        </p:blipFill>
        <p:spPr>
          <a:xfrm>
            <a:off x="1990725" y="1295400"/>
            <a:ext cx="5162550" cy="41300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Greasers Characters</a:t>
            </a:r>
            <a:endParaRPr lang="en-US" dirty="0"/>
          </a:p>
        </p:txBody>
      </p:sp>
      <p:sp>
        <p:nvSpPr>
          <p:cNvPr id="3" name="Content Placeholder 2"/>
          <p:cNvSpPr>
            <a:spLocks noGrp="1"/>
          </p:cNvSpPr>
          <p:nvPr>
            <p:ph idx="1"/>
          </p:nvPr>
        </p:nvSpPr>
        <p:spPr>
          <a:xfrm>
            <a:off x="457200" y="914400"/>
            <a:ext cx="8229600" cy="4525963"/>
          </a:xfrm>
        </p:spPr>
        <p:txBody>
          <a:bodyPr>
            <a:normAutofit/>
          </a:bodyPr>
          <a:lstStyle/>
          <a:p>
            <a:pPr>
              <a:buNone/>
            </a:pPr>
            <a:r>
              <a:rPr lang="en-US" sz="1800" dirty="0" smtClean="0"/>
              <a:t>	Ponyboy (The Narrator)		Sodapop			Darry</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r>
              <a:rPr lang="en-US" sz="1800" dirty="0" smtClean="0"/>
              <a:t>	      Johnny			Dally			Two Bit</a:t>
            </a:r>
          </a:p>
          <a:p>
            <a:pPr>
              <a:buNone/>
            </a:pPr>
            <a:endParaRPr lang="en-US" sz="1800" dirty="0" smtClean="0"/>
          </a:p>
          <a:p>
            <a:pPr>
              <a:buNone/>
            </a:pPr>
            <a:endParaRPr lang="en-US" sz="1800" dirty="0"/>
          </a:p>
        </p:txBody>
      </p:sp>
      <p:pic>
        <p:nvPicPr>
          <p:cNvPr id="4" name="Picture 3" descr="ponyboy.jpg">
            <a:hlinkClick r:id="rId2"/>
          </p:cNvPr>
          <p:cNvPicPr>
            <a:picLocks noChangeAspect="1"/>
          </p:cNvPicPr>
          <p:nvPr/>
        </p:nvPicPr>
        <p:blipFill>
          <a:blip r:embed="rId3" cstate="print"/>
          <a:stretch>
            <a:fillRect/>
          </a:stretch>
        </p:blipFill>
        <p:spPr>
          <a:xfrm>
            <a:off x="533400" y="1295401"/>
            <a:ext cx="1993900" cy="2500920"/>
          </a:xfrm>
          <a:prstGeom prst="rect">
            <a:avLst/>
          </a:prstGeom>
        </p:spPr>
      </p:pic>
      <p:pic>
        <p:nvPicPr>
          <p:cNvPr id="5" name="Picture 4" descr="Sodapop.jpg">
            <a:hlinkClick r:id="rId4"/>
          </p:cNvPr>
          <p:cNvPicPr>
            <a:picLocks noChangeAspect="1"/>
          </p:cNvPicPr>
          <p:nvPr/>
        </p:nvPicPr>
        <p:blipFill>
          <a:blip r:embed="rId5" cstate="print"/>
          <a:stretch>
            <a:fillRect/>
          </a:stretch>
        </p:blipFill>
        <p:spPr>
          <a:xfrm>
            <a:off x="3562352" y="1295400"/>
            <a:ext cx="1600200" cy="2414587"/>
          </a:xfrm>
          <a:prstGeom prst="rect">
            <a:avLst/>
          </a:prstGeom>
        </p:spPr>
      </p:pic>
      <p:pic>
        <p:nvPicPr>
          <p:cNvPr id="6" name="Picture 5" descr="Darry.jpg">
            <a:hlinkClick r:id="rId6"/>
          </p:cNvPr>
          <p:cNvPicPr>
            <a:picLocks noChangeAspect="1"/>
          </p:cNvPicPr>
          <p:nvPr/>
        </p:nvPicPr>
        <p:blipFill>
          <a:blip r:embed="rId7" cstate="print"/>
          <a:stretch>
            <a:fillRect/>
          </a:stretch>
        </p:blipFill>
        <p:spPr>
          <a:xfrm>
            <a:off x="6376185" y="1295401"/>
            <a:ext cx="1600200" cy="2370666"/>
          </a:xfrm>
          <a:prstGeom prst="rect">
            <a:avLst/>
          </a:prstGeom>
        </p:spPr>
      </p:pic>
      <p:pic>
        <p:nvPicPr>
          <p:cNvPr id="7" name="Picture 6" descr="Johnny.jpg">
            <a:hlinkClick r:id="rId8"/>
          </p:cNvPr>
          <p:cNvPicPr>
            <a:picLocks noChangeAspect="1"/>
          </p:cNvPicPr>
          <p:nvPr/>
        </p:nvPicPr>
        <p:blipFill>
          <a:blip r:embed="rId9" cstate="print"/>
          <a:stretch>
            <a:fillRect/>
          </a:stretch>
        </p:blipFill>
        <p:spPr>
          <a:xfrm>
            <a:off x="609600" y="4343400"/>
            <a:ext cx="1854200" cy="2317750"/>
          </a:xfrm>
          <a:prstGeom prst="rect">
            <a:avLst/>
          </a:prstGeom>
        </p:spPr>
      </p:pic>
      <p:pic>
        <p:nvPicPr>
          <p:cNvPr id="8" name="Picture 7" descr="dally.jpg">
            <a:hlinkClick r:id="rId10"/>
          </p:cNvPr>
          <p:cNvPicPr>
            <a:picLocks noChangeAspect="1"/>
          </p:cNvPicPr>
          <p:nvPr/>
        </p:nvPicPr>
        <p:blipFill>
          <a:blip r:embed="rId11" cstate="print"/>
          <a:stretch>
            <a:fillRect/>
          </a:stretch>
        </p:blipFill>
        <p:spPr>
          <a:xfrm>
            <a:off x="3486151" y="4343400"/>
            <a:ext cx="1771649" cy="2362200"/>
          </a:xfrm>
          <a:prstGeom prst="rect">
            <a:avLst/>
          </a:prstGeom>
        </p:spPr>
      </p:pic>
      <p:pic>
        <p:nvPicPr>
          <p:cNvPr id="9" name="Picture 8" descr="twobit.jpg">
            <a:hlinkClick r:id="rId12"/>
          </p:cNvPr>
          <p:cNvPicPr>
            <a:picLocks noChangeAspect="1"/>
          </p:cNvPicPr>
          <p:nvPr/>
        </p:nvPicPr>
        <p:blipFill>
          <a:blip r:embed="rId13" cstate="print"/>
          <a:stretch>
            <a:fillRect/>
          </a:stretch>
        </p:blipFill>
        <p:spPr>
          <a:xfrm>
            <a:off x="6470038" y="4267200"/>
            <a:ext cx="1607162" cy="242950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592763"/>
          </a:xfrm>
        </p:spPr>
        <p:txBody>
          <a:bodyPr/>
          <a:lstStyle/>
          <a:p>
            <a:pPr marL="0">
              <a:buNone/>
            </a:pPr>
            <a:r>
              <a:rPr lang="en-US" dirty="0"/>
              <a:t>The next day at lunch, </a:t>
            </a:r>
            <a:r>
              <a:rPr lang="en-US" dirty="0" smtClean="0"/>
              <a:t>Ponyboy </a:t>
            </a:r>
            <a:r>
              <a:rPr lang="en-US" dirty="0"/>
              <a:t>goes to the grocery store with </a:t>
            </a:r>
            <a:r>
              <a:rPr lang="en-US" dirty="0" smtClean="0"/>
              <a:t>Two-Bit. </a:t>
            </a:r>
            <a:r>
              <a:rPr lang="en-US" dirty="0"/>
              <a:t>When a group of </a:t>
            </a:r>
            <a:r>
              <a:rPr lang="en-US" dirty="0" smtClean="0"/>
              <a:t>Socs approach them, Ponyboy threatens </a:t>
            </a:r>
            <a:r>
              <a:rPr lang="en-US" dirty="0"/>
              <a:t>them with a broken </a:t>
            </a:r>
            <a:r>
              <a:rPr lang="en-US" dirty="0" smtClean="0"/>
              <a:t>bottle. Two-Bit warns Ponyboy </a:t>
            </a:r>
            <a:r>
              <a:rPr lang="en-US" dirty="0"/>
              <a:t>to not grow hard like </a:t>
            </a:r>
            <a:r>
              <a:rPr lang="en-US" dirty="0" smtClean="0"/>
              <a:t>Dally. </a:t>
            </a:r>
            <a:endParaRPr lang="en-US" dirty="0"/>
          </a:p>
          <a:p>
            <a:pPr marL="0">
              <a:buNone/>
            </a:pPr>
            <a:endParaRPr lang="en-US" dirty="0"/>
          </a:p>
        </p:txBody>
      </p:sp>
      <p:pic>
        <p:nvPicPr>
          <p:cNvPr id="4" name="Picture 3" descr="PONYBOY-AND-TWO-BIT-the-outsiders-5590300-304-130.jpg">
            <a:hlinkClick r:id="rId2"/>
          </p:cNvPr>
          <p:cNvPicPr>
            <a:picLocks noChangeAspect="1"/>
          </p:cNvPicPr>
          <p:nvPr/>
        </p:nvPicPr>
        <p:blipFill>
          <a:blip r:embed="rId3" cstate="print"/>
          <a:stretch>
            <a:fillRect/>
          </a:stretch>
        </p:blipFill>
        <p:spPr>
          <a:xfrm>
            <a:off x="562708" y="2971800"/>
            <a:ext cx="8018585" cy="3429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592763"/>
          </a:xfrm>
        </p:spPr>
        <p:txBody>
          <a:bodyPr>
            <a:normAutofit/>
          </a:bodyPr>
          <a:lstStyle/>
          <a:p>
            <a:pPr marL="0">
              <a:buNone/>
            </a:pPr>
            <a:r>
              <a:rPr lang="en-US" dirty="0"/>
              <a:t>That night as </a:t>
            </a:r>
            <a:r>
              <a:rPr lang="en-US" dirty="0" smtClean="0"/>
              <a:t>Ponyboy </a:t>
            </a:r>
            <a:r>
              <a:rPr lang="en-US" dirty="0"/>
              <a:t>and </a:t>
            </a:r>
            <a:r>
              <a:rPr lang="en-US" dirty="0" smtClean="0"/>
              <a:t>Darry </a:t>
            </a:r>
            <a:r>
              <a:rPr lang="en-US" dirty="0"/>
              <a:t>fight about </a:t>
            </a:r>
            <a:r>
              <a:rPr lang="en-US" dirty="0" smtClean="0"/>
              <a:t>Ponyboy’s </a:t>
            </a:r>
            <a:r>
              <a:rPr lang="en-US" dirty="0"/>
              <a:t>grades, </a:t>
            </a:r>
            <a:r>
              <a:rPr lang="en-US" dirty="0" smtClean="0"/>
              <a:t>Sodapop </a:t>
            </a:r>
            <a:r>
              <a:rPr lang="en-US" dirty="0"/>
              <a:t>runs out of the </a:t>
            </a:r>
            <a:r>
              <a:rPr lang="en-US" dirty="0" smtClean="0"/>
              <a:t>house.  They are worried and go to find him. </a:t>
            </a:r>
            <a:r>
              <a:rPr lang="en-US" dirty="0"/>
              <a:t>He </a:t>
            </a:r>
            <a:r>
              <a:rPr lang="en-US" dirty="0" smtClean="0"/>
              <a:t>cries that their fighting </a:t>
            </a:r>
            <a:r>
              <a:rPr lang="en-US" dirty="0"/>
              <a:t>is </a:t>
            </a:r>
            <a:r>
              <a:rPr lang="en-US" dirty="0" smtClean="0"/>
              <a:t>upsetting and asks them to stop. They </a:t>
            </a:r>
            <a:r>
              <a:rPr lang="en-US" dirty="0"/>
              <a:t>promise to try. </a:t>
            </a:r>
          </a:p>
          <a:p>
            <a:pPr marL="0">
              <a:buNone/>
            </a:pPr>
            <a:endParaRPr lang="en-US" dirty="0"/>
          </a:p>
        </p:txBody>
      </p:sp>
      <p:pic>
        <p:nvPicPr>
          <p:cNvPr id="4" name="Picture 3" descr="The-Outsiders22.jpg">
            <a:hlinkClick r:id="rId2"/>
          </p:cNvPr>
          <p:cNvPicPr>
            <a:picLocks noChangeAspect="1"/>
          </p:cNvPicPr>
          <p:nvPr/>
        </p:nvPicPr>
        <p:blipFill>
          <a:blip r:embed="rId3" cstate="print"/>
          <a:stretch>
            <a:fillRect/>
          </a:stretch>
        </p:blipFill>
        <p:spPr>
          <a:xfrm>
            <a:off x="571500" y="3112295"/>
            <a:ext cx="8001000" cy="332541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237"/>
            <a:ext cx="8229600" cy="5592763"/>
          </a:xfrm>
        </p:spPr>
        <p:txBody>
          <a:bodyPr>
            <a:normAutofit/>
          </a:bodyPr>
          <a:lstStyle/>
          <a:p>
            <a:pPr marL="0">
              <a:buNone/>
            </a:pPr>
            <a:r>
              <a:rPr lang="en-US" dirty="0"/>
              <a:t>The boys </a:t>
            </a:r>
            <a:r>
              <a:rPr lang="en-US" dirty="0" smtClean="0"/>
              <a:t>return home</a:t>
            </a:r>
            <a:r>
              <a:rPr lang="en-US" dirty="0"/>
              <a:t>. Ponyboy </a:t>
            </a:r>
            <a:r>
              <a:rPr lang="en-US" dirty="0" smtClean="0"/>
              <a:t>reads Johnny's </a:t>
            </a:r>
            <a:r>
              <a:rPr lang="en-US" dirty="0"/>
              <a:t>copy of </a:t>
            </a:r>
            <a:r>
              <a:rPr lang="en-US" i="1" dirty="0" smtClean="0"/>
              <a:t>Gone with the Wind</a:t>
            </a:r>
            <a:r>
              <a:rPr lang="en-US" dirty="0" smtClean="0"/>
              <a:t>. </a:t>
            </a:r>
            <a:r>
              <a:rPr lang="en-US" dirty="0"/>
              <a:t>He finds a </a:t>
            </a:r>
            <a:r>
              <a:rPr lang="en-US" dirty="0" smtClean="0"/>
              <a:t>note </a:t>
            </a:r>
            <a:r>
              <a:rPr lang="en-US" dirty="0"/>
              <a:t>from Johnny </a:t>
            </a:r>
            <a:r>
              <a:rPr lang="en-US" dirty="0" smtClean="0"/>
              <a:t>telling him </a:t>
            </a:r>
            <a:r>
              <a:rPr lang="en-US" dirty="0"/>
              <a:t>to </a:t>
            </a:r>
            <a:r>
              <a:rPr lang="en-US" dirty="0" smtClean="0"/>
              <a:t>“stay gold.” Ponyboy </a:t>
            </a:r>
            <a:r>
              <a:rPr lang="en-US" dirty="0"/>
              <a:t>realizes that he wants to tell the story of his </a:t>
            </a:r>
            <a:r>
              <a:rPr lang="en-US" dirty="0" smtClean="0"/>
              <a:t>friends for his paragraph </a:t>
            </a:r>
            <a:r>
              <a:rPr lang="en-US" dirty="0"/>
              <a:t>so that other </a:t>
            </a:r>
            <a:r>
              <a:rPr lang="en-US" dirty="0" smtClean="0"/>
              <a:t>people will </a:t>
            </a:r>
            <a:r>
              <a:rPr lang="en-US" dirty="0"/>
              <a:t>not </a:t>
            </a:r>
            <a:r>
              <a:rPr lang="en-US" dirty="0" smtClean="0"/>
              <a:t>show anger </a:t>
            </a:r>
            <a:r>
              <a:rPr lang="en-US" dirty="0"/>
              <a:t>at the world and ignore the beauty in it. </a:t>
            </a:r>
          </a:p>
          <a:p>
            <a:pPr marL="0">
              <a:buNone/>
            </a:pPr>
            <a:endParaRPr lang="en-US" dirty="0"/>
          </a:p>
        </p:txBody>
      </p:sp>
      <p:pic>
        <p:nvPicPr>
          <p:cNvPr id="4" name="Picture 3" descr="1.jpg">
            <a:hlinkClick r:id="rId2"/>
          </p:cNvPr>
          <p:cNvPicPr>
            <a:picLocks noChangeAspect="1"/>
          </p:cNvPicPr>
          <p:nvPr/>
        </p:nvPicPr>
        <p:blipFill>
          <a:blip r:embed="rId3" cstate="print"/>
          <a:stretch>
            <a:fillRect/>
          </a:stretch>
        </p:blipFill>
        <p:spPr>
          <a:xfrm>
            <a:off x="838200" y="3625215"/>
            <a:ext cx="7239000" cy="300418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a:buNone/>
            </a:pPr>
            <a:r>
              <a:rPr lang="en-US" dirty="0" smtClean="0"/>
              <a:t>He starts his English paragraph with “When I stepped out into the bright sunlight from the darkness of the movie house, I had only two things on my mind: Paul Newman and a ride home.”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0" y="1219200"/>
            <a:ext cx="6286500" cy="1371600"/>
          </a:xfrm>
        </p:spPr>
        <p:txBody>
          <a:bodyPr>
            <a:noAutofit/>
          </a:bodyPr>
          <a:lstStyle/>
          <a:p>
            <a:pPr algn="ctr">
              <a:buNone/>
            </a:pPr>
            <a:r>
              <a:rPr lang="en-US" sz="12500" dirty="0" smtClean="0">
                <a:latin typeface="+mj-lt"/>
              </a:rPr>
              <a:t>The End</a:t>
            </a:r>
            <a:endParaRPr lang="en-US" sz="125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The Socs Characters</a:t>
            </a:r>
            <a:endParaRPr lang="en-US" dirty="0"/>
          </a:p>
        </p:txBody>
      </p:sp>
      <p:sp>
        <p:nvSpPr>
          <p:cNvPr id="3" name="Content Placeholder 2"/>
          <p:cNvSpPr>
            <a:spLocks noGrp="1"/>
          </p:cNvSpPr>
          <p:nvPr>
            <p:ph idx="1"/>
          </p:nvPr>
        </p:nvSpPr>
        <p:spPr>
          <a:xfrm>
            <a:off x="609600" y="1219200"/>
            <a:ext cx="8229600" cy="4525963"/>
          </a:xfrm>
        </p:spPr>
        <p:txBody>
          <a:bodyPr>
            <a:normAutofit/>
          </a:bodyPr>
          <a:lstStyle/>
          <a:p>
            <a:pPr>
              <a:buNone/>
            </a:pPr>
            <a:r>
              <a:rPr lang="en-US" sz="2400" dirty="0" smtClean="0"/>
              <a:t>   Cherry	         Marcia		Randy		        Bob</a:t>
            </a:r>
            <a:endParaRPr lang="en-US" sz="2400" dirty="0"/>
          </a:p>
        </p:txBody>
      </p:sp>
      <p:pic>
        <p:nvPicPr>
          <p:cNvPr id="4" name="Picture 3" descr="Cherry.jpg">
            <a:hlinkClick r:id="rId2"/>
          </p:cNvPr>
          <p:cNvPicPr>
            <a:picLocks noChangeAspect="1"/>
          </p:cNvPicPr>
          <p:nvPr/>
        </p:nvPicPr>
        <p:blipFill>
          <a:blip r:embed="rId3" cstate="print"/>
          <a:stretch>
            <a:fillRect/>
          </a:stretch>
        </p:blipFill>
        <p:spPr>
          <a:xfrm>
            <a:off x="381000" y="1752600"/>
            <a:ext cx="2148468" cy="2590800"/>
          </a:xfrm>
          <a:prstGeom prst="rect">
            <a:avLst/>
          </a:prstGeom>
        </p:spPr>
      </p:pic>
      <p:pic>
        <p:nvPicPr>
          <p:cNvPr id="5" name="Picture 4" descr="Marcia.jpg">
            <a:hlinkClick r:id="rId4"/>
          </p:cNvPr>
          <p:cNvPicPr>
            <a:picLocks noChangeAspect="1"/>
          </p:cNvPicPr>
          <p:nvPr/>
        </p:nvPicPr>
        <p:blipFill>
          <a:blip r:embed="rId5" cstate="print"/>
          <a:stretch>
            <a:fillRect/>
          </a:stretch>
        </p:blipFill>
        <p:spPr>
          <a:xfrm>
            <a:off x="2808766" y="1752599"/>
            <a:ext cx="1687034" cy="2590801"/>
          </a:xfrm>
          <a:prstGeom prst="rect">
            <a:avLst/>
          </a:prstGeom>
        </p:spPr>
      </p:pic>
      <p:pic>
        <p:nvPicPr>
          <p:cNvPr id="6" name="Picture 5" descr="Randy.jpeg">
            <a:hlinkClick r:id="rId6"/>
          </p:cNvPr>
          <p:cNvPicPr>
            <a:picLocks noChangeAspect="1"/>
          </p:cNvPicPr>
          <p:nvPr/>
        </p:nvPicPr>
        <p:blipFill>
          <a:blip r:embed="rId7" cstate="print"/>
          <a:stretch>
            <a:fillRect/>
          </a:stretch>
        </p:blipFill>
        <p:spPr>
          <a:xfrm>
            <a:off x="4738312" y="1752600"/>
            <a:ext cx="1967287" cy="2590800"/>
          </a:xfrm>
          <a:prstGeom prst="rect">
            <a:avLst/>
          </a:prstGeom>
        </p:spPr>
      </p:pic>
      <p:pic>
        <p:nvPicPr>
          <p:cNvPr id="7" name="Picture 6" descr="bob.jpg">
            <a:hlinkClick r:id="rId8"/>
          </p:cNvPr>
          <p:cNvPicPr>
            <a:picLocks noChangeAspect="1"/>
          </p:cNvPicPr>
          <p:nvPr/>
        </p:nvPicPr>
        <p:blipFill>
          <a:blip r:embed="rId9" cstate="print"/>
          <a:stretch>
            <a:fillRect/>
          </a:stretch>
        </p:blipFill>
        <p:spPr>
          <a:xfrm>
            <a:off x="7086600" y="1752600"/>
            <a:ext cx="1676400" cy="2514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 y="1066800"/>
            <a:ext cx="8458200" cy="2015936"/>
          </a:xfrm>
          <a:prstGeom prst="rect">
            <a:avLst/>
          </a:prstGeom>
          <a:noFill/>
        </p:spPr>
        <p:txBody>
          <a:bodyPr wrap="square" rtlCol="0">
            <a:spAutoFit/>
          </a:bodyPr>
          <a:lstStyle/>
          <a:p>
            <a:pPr algn="ctr"/>
            <a:r>
              <a:rPr lang="en-US" sz="12500" dirty="0" smtClean="0">
                <a:latin typeface="+mj-lt"/>
              </a:rPr>
              <a:t>Let’s Read!</a:t>
            </a:r>
            <a:endParaRPr lang="en-US" sz="125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12500" dirty="0" smtClean="0"/>
              <a:t>Chapter 1</a:t>
            </a:r>
            <a:endParaRPr lang="en-US" sz="1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a:buNone/>
            </a:pPr>
            <a:r>
              <a:rPr lang="en-US" dirty="0" smtClean="0"/>
              <a:t>“When I stepped out into the bright sunlight from the darkness of the movie house, I had only two things on my mind: Paul Newman and a ride home.”</a:t>
            </a:r>
          </a:p>
          <a:p>
            <a:pPr marL="0">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3189</TotalTime>
  <Words>1933</Words>
  <Application>Microsoft Office PowerPoint</Application>
  <PresentationFormat>On-screen Show (4:3)</PresentationFormat>
  <Paragraphs>189</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The Outsiders Adapted Book</vt:lpstr>
      <vt:lpstr>PowerPoint Presentation</vt:lpstr>
      <vt:lpstr>The Greasers</vt:lpstr>
      <vt:lpstr>The Socs</vt:lpstr>
      <vt:lpstr>The Greasers Characters</vt:lpstr>
      <vt:lpstr>The Socs Characters</vt:lpstr>
      <vt:lpstr>PowerPoint Presentation</vt:lpstr>
      <vt:lpstr>Chapter 1</vt:lpstr>
      <vt:lpstr>PowerPoint Presentation</vt:lpstr>
      <vt:lpstr>PowerPoint Presentation</vt:lpstr>
      <vt:lpstr>PowerPoint Presentation</vt:lpstr>
      <vt:lpstr>PowerPoint Presentation</vt:lpstr>
      <vt:lpstr>PowerPoint Presentation</vt:lpstr>
      <vt:lpstr>PowerPoint Presentation</vt:lpstr>
      <vt:lpstr>Chapter 2</vt:lpstr>
      <vt:lpstr>PowerPoint Presentation</vt:lpstr>
      <vt:lpstr>PowerPoint Presentation</vt:lpstr>
      <vt:lpstr>Chapter 3</vt:lpstr>
      <vt:lpstr>PowerPoint Presentation</vt:lpstr>
      <vt:lpstr>PowerPoint Presentation</vt:lpstr>
      <vt:lpstr>PowerPoint Presentation</vt:lpstr>
      <vt:lpstr>PowerPoint Presentation</vt:lpstr>
      <vt:lpstr>Chapter 4</vt:lpstr>
      <vt:lpstr>PowerPoint Presentation</vt:lpstr>
      <vt:lpstr>PowerPoint Presentation</vt:lpstr>
      <vt:lpstr>Chapter 5</vt:lpstr>
      <vt:lpstr>PowerPoint Presentation</vt:lpstr>
      <vt:lpstr>PowerPoint Presentation</vt:lpstr>
      <vt:lpstr>PowerPoint Presentation</vt:lpstr>
      <vt:lpstr>Chapter 6</vt:lpstr>
      <vt:lpstr>PowerPoint Presentation</vt:lpstr>
      <vt:lpstr>PowerPoint Presentation</vt:lpstr>
      <vt:lpstr>PowerPoint Presentation</vt:lpstr>
      <vt:lpstr>PowerPoint Presentation</vt:lpstr>
      <vt:lpstr>Chapter 7</vt:lpstr>
      <vt:lpstr>PowerPoint Presentation</vt:lpstr>
      <vt:lpstr>PowerPoint Presentation</vt:lpstr>
      <vt:lpstr>Chapter 8</vt:lpstr>
      <vt:lpstr>PowerPoint Presentation</vt:lpstr>
      <vt:lpstr>Chapter 9</vt:lpstr>
      <vt:lpstr>PowerPoint Presentation</vt:lpstr>
      <vt:lpstr>PowerPoint Presentation</vt:lpstr>
      <vt:lpstr>Chapter 10</vt:lpstr>
      <vt:lpstr>PowerPoint Presentation</vt:lpstr>
      <vt:lpstr>PowerPoint Presentation</vt:lpstr>
      <vt:lpstr>Chapter 11</vt:lpstr>
      <vt:lpstr>PowerPoint Presentation</vt:lpstr>
      <vt:lpstr>Chapter 12</vt:lpstr>
      <vt:lpstr>PowerPoint Presentation</vt:lpstr>
      <vt:lpstr>PowerPoint Presentation</vt:lpstr>
      <vt:lpstr>PowerPoint Presentation</vt:lpstr>
      <vt:lpstr>PowerPoint Presentation</vt:lpstr>
      <vt:lpstr>PowerPoint Presentation</vt:lpstr>
      <vt:lpstr>PowerPoint Presentation</vt:lpstr>
    </vt:vector>
  </TitlesOfParts>
  <Company>Haralson County School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Outsiders Adapted Book</dc:title>
  <dc:creator>Christina.Quattro</dc:creator>
  <cp:lastModifiedBy>home</cp:lastModifiedBy>
  <cp:revision>64</cp:revision>
  <dcterms:created xsi:type="dcterms:W3CDTF">2013-06-17T15:19:44Z</dcterms:created>
  <dcterms:modified xsi:type="dcterms:W3CDTF">2013-08-18T15:13:42Z</dcterms:modified>
</cp:coreProperties>
</file>